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76" r:id="rId3"/>
    <p:sldMasterId id="2147483661" r:id="rId4"/>
  </p:sldMasterIdLst>
  <p:notesMasterIdLst>
    <p:notesMasterId r:id="rId61"/>
  </p:notesMasterIdLst>
  <p:sldIdLst>
    <p:sldId id="257" r:id="rId5"/>
    <p:sldId id="258" r:id="rId6"/>
    <p:sldId id="281" r:id="rId7"/>
    <p:sldId id="260" r:id="rId8"/>
    <p:sldId id="262" r:id="rId9"/>
    <p:sldId id="282" r:id="rId10"/>
    <p:sldId id="263" r:id="rId11"/>
    <p:sldId id="261" r:id="rId12"/>
    <p:sldId id="284" r:id="rId13"/>
    <p:sldId id="324" r:id="rId14"/>
    <p:sldId id="327" r:id="rId15"/>
    <p:sldId id="326" r:id="rId16"/>
    <p:sldId id="325" r:id="rId17"/>
    <p:sldId id="283" r:id="rId18"/>
    <p:sldId id="265" r:id="rId19"/>
    <p:sldId id="266" r:id="rId20"/>
    <p:sldId id="267" r:id="rId21"/>
    <p:sldId id="268" r:id="rId22"/>
    <p:sldId id="286" r:id="rId23"/>
    <p:sldId id="287" r:id="rId24"/>
    <p:sldId id="288" r:id="rId25"/>
    <p:sldId id="269" r:id="rId26"/>
    <p:sldId id="270" r:id="rId27"/>
    <p:sldId id="271" r:id="rId28"/>
    <p:sldId id="292" r:id="rId29"/>
    <p:sldId id="293" r:id="rId30"/>
    <p:sldId id="319" r:id="rId31"/>
    <p:sldId id="272" r:id="rId32"/>
    <p:sldId id="328" r:id="rId33"/>
    <p:sldId id="329" r:id="rId34"/>
    <p:sldId id="330" r:id="rId35"/>
    <p:sldId id="289" r:id="rId36"/>
    <p:sldId id="290" r:id="rId37"/>
    <p:sldId id="315" r:id="rId38"/>
    <p:sldId id="273" r:id="rId39"/>
    <p:sldId id="308" r:id="rId40"/>
    <p:sldId id="307" r:id="rId41"/>
    <p:sldId id="312" r:id="rId42"/>
    <p:sldId id="275" r:id="rId43"/>
    <p:sldId id="276" r:id="rId44"/>
    <p:sldId id="332" r:id="rId45"/>
    <p:sldId id="295" r:id="rId46"/>
    <p:sldId id="296" r:id="rId47"/>
    <p:sldId id="277" r:id="rId48"/>
    <p:sldId id="279" r:id="rId49"/>
    <p:sldId id="314" r:id="rId50"/>
    <p:sldId id="333" r:id="rId51"/>
    <p:sldId id="335" r:id="rId52"/>
    <p:sldId id="334" r:id="rId53"/>
    <p:sldId id="300" r:id="rId54"/>
    <p:sldId id="301" r:id="rId55"/>
    <p:sldId id="302" r:id="rId56"/>
    <p:sldId id="303" r:id="rId57"/>
    <p:sldId id="304" r:id="rId58"/>
    <p:sldId id="336" r:id="rId59"/>
    <p:sldId id="305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99"/>
    <a:srgbClr val="6666FF"/>
    <a:srgbClr val="009A46"/>
    <a:srgbClr val="FFFF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1FE0-928B-4133-B406-00B74A071566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675D-A218-4250-A245-9B42E4C020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686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3675D-A218-4250-A245-9B42E4C02060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685776" cy="363517"/>
          </a:xfrm>
        </p:spPr>
        <p:txBody>
          <a:bodyPr/>
          <a:lstStyle/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>
          <a:xfrm>
            <a:off x="8215338" y="6286520"/>
            <a:ext cx="704840" cy="428628"/>
          </a:xfrm>
        </p:spPr>
        <p:txBody>
          <a:bodyPr/>
          <a:lstStyle/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58224" y="6492875"/>
            <a:ext cx="685776" cy="365125"/>
          </a:xfrm>
        </p:spPr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215338" y="6357958"/>
            <a:ext cx="757214" cy="363517"/>
          </a:xfrm>
        </p:spPr>
        <p:txBody>
          <a:bodyPr/>
          <a:lstStyle>
            <a:lvl1pPr>
              <a:defRPr sz="1400"/>
            </a:lvl1pPr>
          </a:lstStyle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BAF9-E9BB-46A9-9F85-D98FD7652E40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71AB-3559-4F0E-9387-4FABB55965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17AF-F0E9-47CD-999D-945D8F5C60C5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C4C7-1195-40E9-90E4-673D72238A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128-5909-40E4-B5F4-3D8209F71E6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0BCD-5BBD-4BBD-80DC-DA4E5B70B2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87C9-078B-42BD-9B4B-E552364D425E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CD99-A519-4B95-87FE-B84B756566D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rys.10 p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496" y="0"/>
            <a:ext cx="5532504" cy="6858000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3515932" y="0"/>
            <a:ext cx="1545465" cy="6858000"/>
          </a:xfrm>
          <a:prstGeom prst="rect">
            <a:avLst/>
          </a:prstGeom>
          <a:blipFill>
            <a:blip r:embed="rId3">
              <a:lum bright="-3000"/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/>
          <p:cNvGrpSpPr/>
          <p:nvPr/>
        </p:nvGrpSpPr>
        <p:grpSpPr>
          <a:xfrm>
            <a:off x="285720" y="214290"/>
            <a:ext cx="8312590" cy="6153834"/>
            <a:chOff x="285720" y="214290"/>
            <a:chExt cx="8312590" cy="6153834"/>
          </a:xfrm>
        </p:grpSpPr>
        <p:sp>
          <p:nvSpPr>
            <p:cNvPr id="10" name="pole tekstowe 9"/>
            <p:cNvSpPr txBox="1"/>
            <p:nvPr/>
          </p:nvSpPr>
          <p:spPr>
            <a:xfrm>
              <a:off x="428596" y="4429132"/>
              <a:ext cx="32861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arys zęba (powierzchni </a:t>
              </a:r>
            </a:p>
            <a:p>
              <a:r>
                <a:rPr lang="pl-PL" sz="2400" i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ocznej zęba)</a:t>
              </a:r>
            </a:p>
            <a:p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4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ewolwenta</a:t>
              </a:r>
              <a:endParaRPr lang="pl-P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Strzałka w dół 10"/>
            <p:cNvSpPr/>
            <p:nvPr/>
          </p:nvSpPr>
          <p:spPr>
            <a:xfrm>
              <a:off x="928662" y="5286388"/>
              <a:ext cx="714380" cy="714380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8155858" y="3731342"/>
              <a:ext cx="442452" cy="8111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10800000" flipV="1">
              <a:off x="1142976" y="3857628"/>
              <a:ext cx="4071966" cy="71438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10560000" flipV="1">
              <a:off x="4301545" y="4546243"/>
              <a:ext cx="785611" cy="3863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ole tekstowe 5"/>
            <p:cNvSpPr txBox="1"/>
            <p:nvPr/>
          </p:nvSpPr>
          <p:spPr>
            <a:xfrm>
              <a:off x="408646" y="1968622"/>
              <a:ext cx="38576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- punkt toczny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 - punkt </a:t>
              </a:r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przyporu</a:t>
              </a:r>
              <a:endParaRPr lang="pl-PL" sz="24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N-N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 - prosta </a:t>
              </a:r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przyporu</a:t>
              </a:r>
              <a:endParaRPr lang="pl-PL" sz="24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i="1" dirty="0" smtClean="0">
                  <a:latin typeface="Book Antiqua" pitchFamily="18" charset="0"/>
                  <a:ea typeface="MingLiU_HKSCS" pitchFamily="18" charset="-120"/>
                  <a:cs typeface="Tahoma" pitchFamily="34" charset="0"/>
                </a:rPr>
                <a:t>v</a:t>
              </a:r>
              <a:r>
                <a:rPr lang="pl-PL" sz="1650" i="1" spc="150" baseline="-250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pl-PL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prędkość poślizgu zębów</a:t>
              </a:r>
            </a:p>
            <a:p>
              <a:r>
                <a:rPr lang="pl-PL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w </a:t>
              </a:r>
              <a:r>
                <a:rPr lang="pl-PL" sz="2400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p.B</a:t>
              </a:r>
              <a:endParaRPr lang="pl-P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378817" y="4391696"/>
              <a:ext cx="489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/>
                <a:t>N</a:t>
              </a:r>
              <a:endParaRPr lang="pl-PL" sz="2400" i="1" dirty="0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285720" y="214290"/>
              <a:ext cx="4429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Opis geometrii zazębienia</a:t>
              </a:r>
            </a:p>
            <a:p>
              <a:r>
                <a:rPr lang="pl-PL" sz="2800" b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8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 kół walcowych</a:t>
              </a:r>
            </a:p>
            <a:p>
              <a:r>
                <a:rPr lang="pl-PL" sz="2800" b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pl-PL" sz="28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 zębach prostych</a:t>
              </a:r>
              <a:endParaRPr lang="pl-PL" sz="28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7784712" y="0"/>
            <a:ext cx="133976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PKM </a:t>
            </a:r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III.2b</a:t>
            </a:r>
            <a:endParaRPr lang="pl-PL" sz="1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4" name="Grupa 1532"/>
          <p:cNvGrpSpPr/>
          <p:nvPr/>
        </p:nvGrpSpPr>
        <p:grpSpPr>
          <a:xfrm>
            <a:off x="0" y="-57875"/>
            <a:ext cx="9144000" cy="3159889"/>
            <a:chOff x="0" y="-57875"/>
            <a:chExt cx="9144000" cy="3159889"/>
          </a:xfrm>
        </p:grpSpPr>
        <p:sp>
          <p:nvSpPr>
            <p:cNvPr id="2" name="pole tekstowe 1"/>
            <p:cNvSpPr txBox="1"/>
            <p:nvPr/>
          </p:nvSpPr>
          <p:spPr>
            <a:xfrm>
              <a:off x="3634451" y="-57875"/>
              <a:ext cx="54748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 projekcie wstępnym przekładni zębatej walcowej o zębach prostych przewidziano: przełożenie 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5,2 i  odległość osi  </a:t>
              </a:r>
              <a:r>
                <a:rPr lang="pl-PL" sz="28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1400" i="1" dirty="0" err="1" smtClean="0">
                  <a:latin typeface="Times New Roman" pitchFamily="18" charset="0"/>
                  <a:cs typeface="Times New Roman" pitchFamily="18" charset="0"/>
                </a:rPr>
                <a:t>wym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=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176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Moduł przyjęty wstępnie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Należy wyznaczyć wymiary poprzeczne kół oraz odległość ich osi.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5" name="Grupa 1524"/>
            <p:cNvGrpSpPr/>
            <p:nvPr/>
          </p:nvGrpSpPr>
          <p:grpSpPr>
            <a:xfrm>
              <a:off x="62123" y="78676"/>
              <a:ext cx="3445006" cy="3023338"/>
              <a:chOff x="62123" y="78676"/>
              <a:chExt cx="3445006" cy="3023338"/>
            </a:xfrm>
          </p:grpSpPr>
          <p:grpSp>
            <p:nvGrpSpPr>
              <p:cNvPr id="6" name="Grupa 58"/>
              <p:cNvGrpSpPr/>
              <p:nvPr/>
            </p:nvGrpSpPr>
            <p:grpSpPr>
              <a:xfrm>
                <a:off x="62123" y="78676"/>
                <a:ext cx="3433822" cy="3023338"/>
                <a:chOff x="2857304" y="1172890"/>
                <a:chExt cx="5181395" cy="4562007"/>
              </a:xfrm>
            </p:grpSpPr>
            <p:cxnSp>
              <p:nvCxnSpPr>
                <p:cNvPr id="88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4987070" y="2680429"/>
                  <a:ext cx="0" cy="8887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78501" y="4894215"/>
                  <a:ext cx="651091" cy="648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60" name="Łącznik prosty 59"/>
                <p:cNvCxnSpPr/>
                <p:nvPr/>
              </p:nvCxnSpPr>
              <p:spPr>
                <a:xfrm>
                  <a:off x="4852416" y="3633216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3851920" y="4877577"/>
                  <a:ext cx="206314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4" y="4822116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3" y="4955243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50" y="4815535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49" y="4955243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375045" y="2825528"/>
                  <a:ext cx="0" cy="243056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269670" y="4503216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5266897" y="526164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1" name="Arc 50"/>
                <p:cNvSpPr>
                  <a:spLocks/>
                </p:cNvSpPr>
                <p:nvPr/>
              </p:nvSpPr>
              <p:spPr bwMode="auto">
                <a:xfrm flipV="1">
                  <a:off x="5652120" y="5416933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2" name="Arc 56"/>
                <p:cNvSpPr>
                  <a:spLocks/>
                </p:cNvSpPr>
                <p:nvPr/>
              </p:nvSpPr>
              <p:spPr bwMode="auto">
                <a:xfrm flipH="1" flipV="1">
                  <a:off x="5016240" y="5416933"/>
                  <a:ext cx="138652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73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6136" y="494690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845" y="493858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4639" y="4489351"/>
                  <a:ext cx="1181314" cy="765359"/>
                </a:xfrm>
                <a:prstGeom prst="rect">
                  <a:avLst/>
                </a:prstGeom>
                <a:blipFill>
                  <a:blip r:embed="rId2">
                    <a:lum bright="-2000"/>
                  </a:blip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6" name="Rectangle 61"/>
                <p:cNvSpPr>
                  <a:spLocks noChangeArrowheads="1"/>
                </p:cNvSpPr>
                <p:nvPr/>
              </p:nvSpPr>
              <p:spPr bwMode="auto">
                <a:xfrm>
                  <a:off x="4504311" y="4686237"/>
                  <a:ext cx="191340" cy="3688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57304" y="3005395"/>
                  <a:ext cx="1605751" cy="116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3678" y="4649639"/>
                  <a:ext cx="1072013" cy="579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silnik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80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59078" y="3843581"/>
                  <a:ext cx="759416" cy="8834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upa 89"/>
                <p:cNvGrpSpPr/>
                <p:nvPr/>
              </p:nvGrpSpPr>
              <p:grpSpPr>
                <a:xfrm>
                  <a:off x="6425433" y="2038817"/>
                  <a:ext cx="1091459" cy="2154651"/>
                  <a:chOff x="6900921" y="2550881"/>
                  <a:chExt cx="1091459" cy="2154651"/>
                </a:xfrm>
              </p:grpSpPr>
              <p:cxnSp>
                <p:nvCxnSpPr>
                  <p:cNvPr id="103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0921" y="2550881"/>
                    <a:ext cx="0" cy="21546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80769" y="2550881"/>
                    <a:ext cx="0" cy="215465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212" y="2555433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2928" y="4697585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8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728330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551242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>
                  <a:off x="5993676" y="3407923"/>
                  <a:ext cx="237095" cy="47003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5271056" y="281693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Arc 51"/>
                <p:cNvSpPr>
                  <a:spLocks/>
                </p:cNvSpPr>
                <p:nvPr/>
              </p:nvSpPr>
              <p:spPr bwMode="auto">
                <a:xfrm>
                  <a:off x="5652120" y="2560586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87" name="Arc 52"/>
                <p:cNvSpPr>
                  <a:spLocks/>
                </p:cNvSpPr>
                <p:nvPr/>
              </p:nvSpPr>
              <p:spPr bwMode="auto">
                <a:xfrm flipH="1">
                  <a:off x="4993752" y="2560586"/>
                  <a:ext cx="140038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9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5796136" y="2687111"/>
                  <a:ext cx="0" cy="8873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13332" y="1172890"/>
                  <a:ext cx="2848422" cy="1137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      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198183" y="2474130"/>
                  <a:ext cx="1525545" cy="830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zespół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700" i="1" dirty="0" smtClean="0">
                      <a:latin typeface="Times New Roman" pitchFamily="18" charset="0"/>
                    </a:rPr>
                    <a:t>roboczy</a:t>
                  </a: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28095" y="2689830"/>
                  <a:ext cx="553653" cy="497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3" name="AutoShape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129043" y="2426289"/>
                  <a:ext cx="1719686" cy="3377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Arc 75"/>
                <p:cNvSpPr>
                  <a:spLocks/>
                </p:cNvSpPr>
                <p:nvPr/>
              </p:nvSpPr>
              <p:spPr bwMode="auto">
                <a:xfrm flipH="1">
                  <a:off x="4742823" y="4456075"/>
                  <a:ext cx="148358" cy="783383"/>
                </a:xfrm>
                <a:custGeom>
                  <a:avLst/>
                  <a:gdLst>
                    <a:gd name="G0" fmla="+- 21065 0 0"/>
                    <a:gd name="G1" fmla="+- 21600 0 0"/>
                    <a:gd name="G2" fmla="+- 21600 0 0"/>
                    <a:gd name="T0" fmla="*/ 0 w 42665"/>
                    <a:gd name="T1" fmla="*/ 16822 h 43200"/>
                    <a:gd name="T2" fmla="*/ 5247 w 42665"/>
                    <a:gd name="T3" fmla="*/ 36308 h 43200"/>
                    <a:gd name="T4" fmla="*/ 21065 w 4266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5" h="43200" fill="none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</a:path>
                    <a:path w="42665" h="43200" stroke="0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  <a:lnTo>
                        <a:pt x="21065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 type="triangle" w="sm" len="sm"/>
                  <a:tailEnd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70382" y="5050976"/>
                  <a:ext cx="713135" cy="68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ω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" name="Łącznik prosty 96"/>
                <p:cNvCxnSpPr/>
                <p:nvPr/>
              </p:nvCxnSpPr>
              <p:spPr>
                <a:xfrm>
                  <a:off x="5004888" y="3706967"/>
                  <a:ext cx="0" cy="1117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5796136" y="3705183"/>
                  <a:ext cx="0" cy="1117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5132832" y="2560320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151120" y="5553456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2028" y="370928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3898" y="355113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1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567282" y="4153219"/>
                  <a:ext cx="471417" cy="519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a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809" name="Łącznik prosty 808"/>
              <p:cNvCxnSpPr/>
              <p:nvPr/>
            </p:nvCxnSpPr>
            <p:spPr>
              <a:xfrm>
                <a:off x="2118167" y="2534855"/>
                <a:ext cx="1388962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Łącznik prosty 810"/>
              <p:cNvCxnSpPr/>
              <p:nvPr/>
            </p:nvCxnSpPr>
            <p:spPr>
              <a:xfrm>
                <a:off x="2488553" y="1701480"/>
                <a:ext cx="960703" cy="115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Łącznik prosty ze strzałką 812"/>
              <p:cNvCxnSpPr/>
              <p:nvPr/>
            </p:nvCxnSpPr>
            <p:spPr>
              <a:xfrm rot="5400000">
                <a:off x="3014410" y="2123952"/>
                <a:ext cx="822592" cy="8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5" name="Grupa 754"/>
          <p:cNvGrpSpPr/>
          <p:nvPr/>
        </p:nvGrpSpPr>
        <p:grpSpPr>
          <a:xfrm>
            <a:off x="206477" y="3039449"/>
            <a:ext cx="8782977" cy="1672253"/>
            <a:chOff x="206477" y="2678837"/>
            <a:chExt cx="8782977" cy="1672253"/>
          </a:xfrm>
        </p:grpSpPr>
        <p:sp>
          <p:nvSpPr>
            <p:cNvPr id="756" name="pole tekstowe 755"/>
            <p:cNvSpPr txBox="1"/>
            <p:nvPr/>
          </p:nvSpPr>
          <p:spPr>
            <a:xfrm>
              <a:off x="206477" y="2678837"/>
              <a:ext cx="8782977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Rozwiązanie</a:t>
              </a: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Cel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</a:p>
            <a:p>
              <a:endParaRPr lang="pl-PL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2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7" name="Łącznik prosty ze strzałką 756"/>
            <p:cNvCxnSpPr/>
            <p:nvPr/>
          </p:nvCxnSpPr>
          <p:spPr>
            <a:xfrm>
              <a:off x="811161" y="3247764"/>
              <a:ext cx="560439" cy="10322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Nawias klamrowy otwierający 757"/>
            <p:cNvSpPr/>
            <p:nvPr/>
          </p:nvSpPr>
          <p:spPr>
            <a:xfrm>
              <a:off x="1563327" y="3149928"/>
              <a:ext cx="73742" cy="5899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61" name="pole tekstowe 760"/>
            <p:cNvSpPr txBox="1"/>
            <p:nvPr/>
          </p:nvSpPr>
          <p:spPr>
            <a:xfrm>
              <a:off x="3362623" y="3093010"/>
              <a:ext cx="321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oraz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11</a:t>
            </a:fld>
            <a:endParaRPr lang="pl-PL" dirty="0"/>
          </a:p>
        </p:txBody>
      </p:sp>
      <p:grpSp>
        <p:nvGrpSpPr>
          <p:cNvPr id="4" name="Grupa 1532"/>
          <p:cNvGrpSpPr/>
          <p:nvPr/>
        </p:nvGrpSpPr>
        <p:grpSpPr>
          <a:xfrm>
            <a:off x="0" y="-57875"/>
            <a:ext cx="9144000" cy="3159889"/>
            <a:chOff x="0" y="-57875"/>
            <a:chExt cx="9144000" cy="3159889"/>
          </a:xfrm>
        </p:grpSpPr>
        <p:sp>
          <p:nvSpPr>
            <p:cNvPr id="2" name="pole tekstowe 1"/>
            <p:cNvSpPr txBox="1"/>
            <p:nvPr/>
          </p:nvSpPr>
          <p:spPr>
            <a:xfrm>
              <a:off x="3634451" y="-57875"/>
              <a:ext cx="54748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 projekcie wstępnym przekładni zębatej walcowej o zębach prostych przewidziano: przełożenie 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5,2 i  odległość osi  </a:t>
              </a:r>
              <a:r>
                <a:rPr lang="pl-PL" sz="28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1400" i="1" dirty="0" err="1" smtClean="0">
                  <a:latin typeface="Times New Roman" pitchFamily="18" charset="0"/>
                  <a:cs typeface="Times New Roman" pitchFamily="18" charset="0"/>
                </a:rPr>
                <a:t>wym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=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176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Moduł przyjęty wstępnie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Należy wyznaczyć wymiary poprzeczne kół oraz odległość ich osi.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5" name="Grupa 1524"/>
            <p:cNvGrpSpPr/>
            <p:nvPr/>
          </p:nvGrpSpPr>
          <p:grpSpPr>
            <a:xfrm>
              <a:off x="62123" y="78676"/>
              <a:ext cx="3445006" cy="3023338"/>
              <a:chOff x="62123" y="78676"/>
              <a:chExt cx="3445006" cy="3023338"/>
            </a:xfrm>
          </p:grpSpPr>
          <p:grpSp>
            <p:nvGrpSpPr>
              <p:cNvPr id="6" name="Grupa 58"/>
              <p:cNvGrpSpPr/>
              <p:nvPr/>
            </p:nvGrpSpPr>
            <p:grpSpPr>
              <a:xfrm>
                <a:off x="62123" y="78676"/>
                <a:ext cx="3433822" cy="3023338"/>
                <a:chOff x="2857304" y="1172890"/>
                <a:chExt cx="5181395" cy="4562007"/>
              </a:xfrm>
            </p:grpSpPr>
            <p:cxnSp>
              <p:nvCxnSpPr>
                <p:cNvPr id="88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4987070" y="2680429"/>
                  <a:ext cx="0" cy="8887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78501" y="4894215"/>
                  <a:ext cx="651091" cy="648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60" name="Łącznik prosty 59"/>
                <p:cNvCxnSpPr/>
                <p:nvPr/>
              </p:nvCxnSpPr>
              <p:spPr>
                <a:xfrm>
                  <a:off x="4852416" y="3633216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3851920" y="4877577"/>
                  <a:ext cx="206314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4" y="4822116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3" y="4955243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50" y="4815535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49" y="4955243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375045" y="2825528"/>
                  <a:ext cx="0" cy="243056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269670" y="4503216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5266897" y="526164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1" name="Arc 50"/>
                <p:cNvSpPr>
                  <a:spLocks/>
                </p:cNvSpPr>
                <p:nvPr/>
              </p:nvSpPr>
              <p:spPr bwMode="auto">
                <a:xfrm flipV="1">
                  <a:off x="5652120" y="5416933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2" name="Arc 56"/>
                <p:cNvSpPr>
                  <a:spLocks/>
                </p:cNvSpPr>
                <p:nvPr/>
              </p:nvSpPr>
              <p:spPr bwMode="auto">
                <a:xfrm flipH="1" flipV="1">
                  <a:off x="5016240" y="5416933"/>
                  <a:ext cx="138652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73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6136" y="494690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845" y="493858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4639" y="4489351"/>
                  <a:ext cx="1181314" cy="765359"/>
                </a:xfrm>
                <a:prstGeom prst="rect">
                  <a:avLst/>
                </a:prstGeom>
                <a:blipFill>
                  <a:blip r:embed="rId2">
                    <a:lum bright="-2000"/>
                  </a:blip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6" name="Rectangle 61"/>
                <p:cNvSpPr>
                  <a:spLocks noChangeArrowheads="1"/>
                </p:cNvSpPr>
                <p:nvPr/>
              </p:nvSpPr>
              <p:spPr bwMode="auto">
                <a:xfrm>
                  <a:off x="4504311" y="4686237"/>
                  <a:ext cx="191340" cy="3688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57304" y="3005395"/>
                  <a:ext cx="1605751" cy="116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3678" y="4649639"/>
                  <a:ext cx="1072013" cy="579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silnik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80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59078" y="3843581"/>
                  <a:ext cx="759416" cy="8834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upa 89"/>
                <p:cNvGrpSpPr/>
                <p:nvPr/>
              </p:nvGrpSpPr>
              <p:grpSpPr>
                <a:xfrm>
                  <a:off x="6425433" y="2038817"/>
                  <a:ext cx="1091459" cy="2154651"/>
                  <a:chOff x="6900921" y="2550881"/>
                  <a:chExt cx="1091459" cy="2154651"/>
                </a:xfrm>
              </p:grpSpPr>
              <p:cxnSp>
                <p:nvCxnSpPr>
                  <p:cNvPr id="103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0921" y="2550881"/>
                    <a:ext cx="0" cy="21546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80769" y="2550881"/>
                    <a:ext cx="0" cy="215465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212" y="2555433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2928" y="4697585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8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728330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551242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>
                  <a:off x="5993676" y="3407923"/>
                  <a:ext cx="237095" cy="47003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5271056" y="281693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Arc 51"/>
                <p:cNvSpPr>
                  <a:spLocks/>
                </p:cNvSpPr>
                <p:nvPr/>
              </p:nvSpPr>
              <p:spPr bwMode="auto">
                <a:xfrm>
                  <a:off x="5652120" y="2560586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87" name="Arc 52"/>
                <p:cNvSpPr>
                  <a:spLocks/>
                </p:cNvSpPr>
                <p:nvPr/>
              </p:nvSpPr>
              <p:spPr bwMode="auto">
                <a:xfrm flipH="1">
                  <a:off x="4993752" y="2560586"/>
                  <a:ext cx="140038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9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5796136" y="2687111"/>
                  <a:ext cx="0" cy="8873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13332" y="1172890"/>
                  <a:ext cx="2848422" cy="1137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      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198183" y="2474130"/>
                  <a:ext cx="1525545" cy="830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zespół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700" i="1" dirty="0" smtClean="0">
                      <a:latin typeface="Times New Roman" pitchFamily="18" charset="0"/>
                    </a:rPr>
                    <a:t>roboczy</a:t>
                  </a: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28095" y="2689830"/>
                  <a:ext cx="553653" cy="497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3" name="AutoShape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129043" y="2426289"/>
                  <a:ext cx="1719686" cy="3377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Arc 75"/>
                <p:cNvSpPr>
                  <a:spLocks/>
                </p:cNvSpPr>
                <p:nvPr/>
              </p:nvSpPr>
              <p:spPr bwMode="auto">
                <a:xfrm flipH="1">
                  <a:off x="4742823" y="4456075"/>
                  <a:ext cx="148358" cy="783383"/>
                </a:xfrm>
                <a:custGeom>
                  <a:avLst/>
                  <a:gdLst>
                    <a:gd name="G0" fmla="+- 21065 0 0"/>
                    <a:gd name="G1" fmla="+- 21600 0 0"/>
                    <a:gd name="G2" fmla="+- 21600 0 0"/>
                    <a:gd name="T0" fmla="*/ 0 w 42665"/>
                    <a:gd name="T1" fmla="*/ 16822 h 43200"/>
                    <a:gd name="T2" fmla="*/ 5247 w 42665"/>
                    <a:gd name="T3" fmla="*/ 36308 h 43200"/>
                    <a:gd name="T4" fmla="*/ 21065 w 4266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5" h="43200" fill="none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</a:path>
                    <a:path w="42665" h="43200" stroke="0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  <a:lnTo>
                        <a:pt x="21065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 type="triangle" w="sm" len="sm"/>
                  <a:tailEnd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70382" y="5050976"/>
                  <a:ext cx="713135" cy="68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ω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" name="Łącznik prosty 96"/>
                <p:cNvCxnSpPr/>
                <p:nvPr/>
              </p:nvCxnSpPr>
              <p:spPr>
                <a:xfrm>
                  <a:off x="5004888" y="3706967"/>
                  <a:ext cx="0" cy="1117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5796136" y="3705183"/>
                  <a:ext cx="0" cy="1117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5132832" y="2560320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151120" y="5553456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2028" y="370928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3898" y="355113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1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567282" y="4153219"/>
                  <a:ext cx="471417" cy="519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a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809" name="Łącznik prosty 808"/>
              <p:cNvCxnSpPr/>
              <p:nvPr/>
            </p:nvCxnSpPr>
            <p:spPr>
              <a:xfrm>
                <a:off x="2118167" y="2534855"/>
                <a:ext cx="1388962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Łącznik prosty 810"/>
              <p:cNvCxnSpPr/>
              <p:nvPr/>
            </p:nvCxnSpPr>
            <p:spPr>
              <a:xfrm>
                <a:off x="2488553" y="1701480"/>
                <a:ext cx="960703" cy="115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Łącznik prosty ze strzałką 812"/>
              <p:cNvCxnSpPr/>
              <p:nvPr/>
            </p:nvCxnSpPr>
            <p:spPr>
              <a:xfrm rot="5400000">
                <a:off x="3014410" y="2123952"/>
                <a:ext cx="822592" cy="8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a 754"/>
          <p:cNvGrpSpPr/>
          <p:nvPr/>
        </p:nvGrpSpPr>
        <p:grpSpPr>
          <a:xfrm>
            <a:off x="206477" y="3039449"/>
            <a:ext cx="8782977" cy="1672253"/>
            <a:chOff x="206477" y="2678837"/>
            <a:chExt cx="8782977" cy="1672253"/>
          </a:xfrm>
        </p:grpSpPr>
        <p:sp>
          <p:nvSpPr>
            <p:cNvPr id="756" name="pole tekstowe 755"/>
            <p:cNvSpPr txBox="1"/>
            <p:nvPr/>
          </p:nvSpPr>
          <p:spPr>
            <a:xfrm>
              <a:off x="206477" y="2678837"/>
              <a:ext cx="8782977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Rozwiązanie</a:t>
              </a: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Cel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endParaRPr lang="pl-PL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pl-PL" sz="22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7" name="Łącznik prosty ze strzałką 756"/>
            <p:cNvCxnSpPr/>
            <p:nvPr/>
          </p:nvCxnSpPr>
          <p:spPr>
            <a:xfrm>
              <a:off x="811161" y="3247764"/>
              <a:ext cx="560439" cy="10322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Nawias klamrowy otwierający 757"/>
            <p:cNvSpPr/>
            <p:nvPr/>
          </p:nvSpPr>
          <p:spPr>
            <a:xfrm>
              <a:off x="1563327" y="3149928"/>
              <a:ext cx="73742" cy="5899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61" name="pole tekstowe 760"/>
            <p:cNvSpPr txBox="1"/>
            <p:nvPr/>
          </p:nvSpPr>
          <p:spPr>
            <a:xfrm>
              <a:off x="3362623" y="3093010"/>
              <a:ext cx="321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oraz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4" name="Grupa 1532"/>
          <p:cNvGrpSpPr/>
          <p:nvPr/>
        </p:nvGrpSpPr>
        <p:grpSpPr>
          <a:xfrm>
            <a:off x="0" y="-57875"/>
            <a:ext cx="9144000" cy="3159889"/>
            <a:chOff x="0" y="-57875"/>
            <a:chExt cx="9144000" cy="3159889"/>
          </a:xfrm>
        </p:grpSpPr>
        <p:sp>
          <p:nvSpPr>
            <p:cNvPr id="2" name="pole tekstowe 1"/>
            <p:cNvSpPr txBox="1"/>
            <p:nvPr/>
          </p:nvSpPr>
          <p:spPr>
            <a:xfrm>
              <a:off x="3634451" y="-57875"/>
              <a:ext cx="54748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 projekcie wstępnym przekładni zębatej walcowej o zębach prostych przewidziano: przełożenie 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5,2 i  odległość osi  </a:t>
              </a:r>
              <a:r>
                <a:rPr lang="pl-PL" sz="28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1400" i="1" dirty="0" err="1" smtClean="0">
                  <a:latin typeface="Times New Roman" pitchFamily="18" charset="0"/>
                  <a:cs typeface="Times New Roman" pitchFamily="18" charset="0"/>
                </a:rPr>
                <a:t>wym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=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176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Moduł przyjęty wstępnie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Należy wyznaczyć wymiary poprzeczne kół oraz odległość ich osi.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5" name="Grupa 1524"/>
            <p:cNvGrpSpPr/>
            <p:nvPr/>
          </p:nvGrpSpPr>
          <p:grpSpPr>
            <a:xfrm>
              <a:off x="62123" y="78676"/>
              <a:ext cx="3445006" cy="3023338"/>
              <a:chOff x="62123" y="78676"/>
              <a:chExt cx="3445006" cy="3023338"/>
            </a:xfrm>
          </p:grpSpPr>
          <p:grpSp>
            <p:nvGrpSpPr>
              <p:cNvPr id="6" name="Grupa 58"/>
              <p:cNvGrpSpPr/>
              <p:nvPr/>
            </p:nvGrpSpPr>
            <p:grpSpPr>
              <a:xfrm>
                <a:off x="62123" y="78676"/>
                <a:ext cx="3433822" cy="3023338"/>
                <a:chOff x="2857304" y="1172890"/>
                <a:chExt cx="5181395" cy="4562007"/>
              </a:xfrm>
            </p:grpSpPr>
            <p:cxnSp>
              <p:nvCxnSpPr>
                <p:cNvPr id="88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4987070" y="2680429"/>
                  <a:ext cx="0" cy="8887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78501" y="4894215"/>
                  <a:ext cx="651091" cy="648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60" name="Łącznik prosty 59"/>
                <p:cNvCxnSpPr/>
                <p:nvPr/>
              </p:nvCxnSpPr>
              <p:spPr>
                <a:xfrm>
                  <a:off x="4852416" y="3633216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3851920" y="4877577"/>
                  <a:ext cx="206314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4" y="4822116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3" y="4955243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50" y="4815535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49" y="4955243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375045" y="2825528"/>
                  <a:ext cx="0" cy="243056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269670" y="4503216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5266897" y="526164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1" name="Arc 50"/>
                <p:cNvSpPr>
                  <a:spLocks/>
                </p:cNvSpPr>
                <p:nvPr/>
              </p:nvSpPr>
              <p:spPr bwMode="auto">
                <a:xfrm flipV="1">
                  <a:off x="5652120" y="5416933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2" name="Arc 56"/>
                <p:cNvSpPr>
                  <a:spLocks/>
                </p:cNvSpPr>
                <p:nvPr/>
              </p:nvSpPr>
              <p:spPr bwMode="auto">
                <a:xfrm flipH="1" flipV="1">
                  <a:off x="5016240" y="5416933"/>
                  <a:ext cx="138652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73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6136" y="494690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845" y="493858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4639" y="4489351"/>
                  <a:ext cx="1181314" cy="765359"/>
                </a:xfrm>
                <a:prstGeom prst="rect">
                  <a:avLst/>
                </a:prstGeom>
                <a:blipFill>
                  <a:blip r:embed="rId2">
                    <a:lum bright="-2000"/>
                  </a:blip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6" name="Rectangle 61"/>
                <p:cNvSpPr>
                  <a:spLocks noChangeArrowheads="1"/>
                </p:cNvSpPr>
                <p:nvPr/>
              </p:nvSpPr>
              <p:spPr bwMode="auto">
                <a:xfrm>
                  <a:off x="4504311" y="4686237"/>
                  <a:ext cx="191340" cy="3688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57304" y="3005395"/>
                  <a:ext cx="1605751" cy="116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3678" y="4649639"/>
                  <a:ext cx="1072013" cy="579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silnik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80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59078" y="3843581"/>
                  <a:ext cx="759416" cy="8834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upa 89"/>
                <p:cNvGrpSpPr/>
                <p:nvPr/>
              </p:nvGrpSpPr>
              <p:grpSpPr>
                <a:xfrm>
                  <a:off x="6425433" y="2038817"/>
                  <a:ext cx="1091459" cy="2154651"/>
                  <a:chOff x="6900921" y="2550881"/>
                  <a:chExt cx="1091459" cy="2154651"/>
                </a:xfrm>
              </p:grpSpPr>
              <p:cxnSp>
                <p:nvCxnSpPr>
                  <p:cNvPr id="103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0921" y="2550881"/>
                    <a:ext cx="0" cy="21546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80769" y="2550881"/>
                    <a:ext cx="0" cy="215465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212" y="2555433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2928" y="4697585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8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728330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551242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>
                  <a:off x="5993676" y="3407923"/>
                  <a:ext cx="237095" cy="47003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5271056" y="281693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Arc 51"/>
                <p:cNvSpPr>
                  <a:spLocks/>
                </p:cNvSpPr>
                <p:nvPr/>
              </p:nvSpPr>
              <p:spPr bwMode="auto">
                <a:xfrm>
                  <a:off x="5652120" y="2560586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87" name="Arc 52"/>
                <p:cNvSpPr>
                  <a:spLocks/>
                </p:cNvSpPr>
                <p:nvPr/>
              </p:nvSpPr>
              <p:spPr bwMode="auto">
                <a:xfrm flipH="1">
                  <a:off x="4993752" y="2560586"/>
                  <a:ext cx="140038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9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5796136" y="2687111"/>
                  <a:ext cx="0" cy="8873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13332" y="1172890"/>
                  <a:ext cx="2848422" cy="1137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      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198183" y="2474130"/>
                  <a:ext cx="1525545" cy="830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zespół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700" i="1" dirty="0" smtClean="0">
                      <a:latin typeface="Times New Roman" pitchFamily="18" charset="0"/>
                    </a:rPr>
                    <a:t>roboczy</a:t>
                  </a: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28095" y="2689830"/>
                  <a:ext cx="553653" cy="497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3" name="AutoShape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129043" y="2426289"/>
                  <a:ext cx="1719686" cy="3377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Arc 75"/>
                <p:cNvSpPr>
                  <a:spLocks/>
                </p:cNvSpPr>
                <p:nvPr/>
              </p:nvSpPr>
              <p:spPr bwMode="auto">
                <a:xfrm flipH="1">
                  <a:off x="4742823" y="4456075"/>
                  <a:ext cx="148358" cy="783383"/>
                </a:xfrm>
                <a:custGeom>
                  <a:avLst/>
                  <a:gdLst>
                    <a:gd name="G0" fmla="+- 21065 0 0"/>
                    <a:gd name="G1" fmla="+- 21600 0 0"/>
                    <a:gd name="G2" fmla="+- 21600 0 0"/>
                    <a:gd name="T0" fmla="*/ 0 w 42665"/>
                    <a:gd name="T1" fmla="*/ 16822 h 43200"/>
                    <a:gd name="T2" fmla="*/ 5247 w 42665"/>
                    <a:gd name="T3" fmla="*/ 36308 h 43200"/>
                    <a:gd name="T4" fmla="*/ 21065 w 4266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5" h="43200" fill="none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</a:path>
                    <a:path w="42665" h="43200" stroke="0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  <a:lnTo>
                        <a:pt x="21065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 type="triangle" w="sm" len="sm"/>
                  <a:tailEnd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70382" y="5050976"/>
                  <a:ext cx="713135" cy="68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ω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" name="Łącznik prosty 96"/>
                <p:cNvCxnSpPr/>
                <p:nvPr/>
              </p:nvCxnSpPr>
              <p:spPr>
                <a:xfrm>
                  <a:off x="5004888" y="3706967"/>
                  <a:ext cx="0" cy="1117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5796136" y="3705183"/>
                  <a:ext cx="0" cy="1117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5132832" y="2560320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151120" y="5553456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2028" y="370928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3898" y="355113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1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567282" y="4153219"/>
                  <a:ext cx="471417" cy="519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a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809" name="Łącznik prosty 808"/>
              <p:cNvCxnSpPr/>
              <p:nvPr/>
            </p:nvCxnSpPr>
            <p:spPr>
              <a:xfrm>
                <a:off x="2118167" y="2534855"/>
                <a:ext cx="1388962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Łącznik prosty 810"/>
              <p:cNvCxnSpPr/>
              <p:nvPr/>
            </p:nvCxnSpPr>
            <p:spPr>
              <a:xfrm>
                <a:off x="2488553" y="1701480"/>
                <a:ext cx="960703" cy="115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Łącznik prosty ze strzałką 812"/>
              <p:cNvCxnSpPr/>
              <p:nvPr/>
            </p:nvCxnSpPr>
            <p:spPr>
              <a:xfrm rot="5400000">
                <a:off x="3014410" y="2123952"/>
                <a:ext cx="822592" cy="8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a 754"/>
          <p:cNvGrpSpPr/>
          <p:nvPr/>
        </p:nvGrpSpPr>
        <p:grpSpPr>
          <a:xfrm>
            <a:off x="206477" y="3039449"/>
            <a:ext cx="8782977" cy="3026470"/>
            <a:chOff x="206477" y="2678837"/>
            <a:chExt cx="8782977" cy="3026470"/>
          </a:xfrm>
        </p:grpSpPr>
        <p:sp>
          <p:nvSpPr>
            <p:cNvPr id="756" name="pole tekstowe 755"/>
            <p:cNvSpPr txBox="1"/>
            <p:nvPr/>
          </p:nvSpPr>
          <p:spPr>
            <a:xfrm>
              <a:off x="206477" y="2678837"/>
              <a:ext cx="8782977" cy="3026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Rozwiązanie</a:t>
              </a: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Cel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endParaRPr lang="pl-PL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Wymagania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      i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5,2                                                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176                                                  0,5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) = 176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– l. całkowite                                ….</a:t>
              </a:r>
            </a:p>
            <a:p>
              <a:endParaRPr lang="pl-PL" sz="220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7" name="Łącznik prosty ze strzałką 756"/>
            <p:cNvCxnSpPr/>
            <p:nvPr/>
          </p:nvCxnSpPr>
          <p:spPr>
            <a:xfrm>
              <a:off x="811161" y="3247764"/>
              <a:ext cx="560439" cy="10322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Nawias klamrowy otwierający 757"/>
            <p:cNvSpPr/>
            <p:nvPr/>
          </p:nvSpPr>
          <p:spPr>
            <a:xfrm>
              <a:off x="1563327" y="3149928"/>
              <a:ext cx="73742" cy="5899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59" name="Nawias klamrowy otwierający 758"/>
            <p:cNvSpPr/>
            <p:nvPr/>
          </p:nvSpPr>
          <p:spPr>
            <a:xfrm flipH="1">
              <a:off x="3002990" y="4395991"/>
              <a:ext cx="127821" cy="9832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60" name="Strzałka w prawo 759"/>
            <p:cNvSpPr/>
            <p:nvPr/>
          </p:nvSpPr>
          <p:spPr>
            <a:xfrm rot="21094007">
              <a:off x="3451131" y="4520071"/>
              <a:ext cx="978408" cy="484632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1" name="pole tekstowe 760"/>
            <p:cNvSpPr txBox="1"/>
            <p:nvPr/>
          </p:nvSpPr>
          <p:spPr>
            <a:xfrm>
              <a:off x="3362623" y="3093010"/>
              <a:ext cx="321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oraz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59522" y="3978123"/>
              <a:ext cx="1076325" cy="733425"/>
            </a:xfrm>
            <a:prstGeom prst="rect">
              <a:avLst/>
            </a:prstGeom>
            <a:noFill/>
          </p:spPr>
        </p:pic>
        <p:sp>
          <p:nvSpPr>
            <p:cNvPr id="763" name="Nawias klamrowy otwierający 762"/>
            <p:cNvSpPr/>
            <p:nvPr/>
          </p:nvSpPr>
          <p:spPr>
            <a:xfrm>
              <a:off x="4828951" y="3949314"/>
              <a:ext cx="122902" cy="14207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4" name="Grupa 1532"/>
          <p:cNvGrpSpPr/>
          <p:nvPr/>
        </p:nvGrpSpPr>
        <p:grpSpPr>
          <a:xfrm>
            <a:off x="0" y="-57875"/>
            <a:ext cx="9144000" cy="3159889"/>
            <a:chOff x="0" y="-57875"/>
            <a:chExt cx="9144000" cy="3159889"/>
          </a:xfrm>
        </p:grpSpPr>
        <p:sp>
          <p:nvSpPr>
            <p:cNvPr id="2" name="pole tekstowe 1"/>
            <p:cNvSpPr txBox="1"/>
            <p:nvPr/>
          </p:nvSpPr>
          <p:spPr>
            <a:xfrm>
              <a:off x="3634451" y="-57875"/>
              <a:ext cx="54748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 projekcie wstępnym przekładni zębatej walcowej o zębach prostych przewidziano: przełożenie 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5,2 i  odległość osi  </a:t>
              </a:r>
              <a:r>
                <a:rPr lang="pl-PL" sz="28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1400" i="1" dirty="0" err="1" smtClean="0">
                  <a:latin typeface="Times New Roman" pitchFamily="18" charset="0"/>
                  <a:cs typeface="Times New Roman" pitchFamily="18" charset="0"/>
                </a:rPr>
                <a:t>wym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=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176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Moduł przyjęty wstępnie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Należy wyznaczyć wymiary poprzeczne kół oraz odległość ich osi.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5" name="Grupa 1524"/>
            <p:cNvGrpSpPr/>
            <p:nvPr/>
          </p:nvGrpSpPr>
          <p:grpSpPr>
            <a:xfrm>
              <a:off x="62123" y="78676"/>
              <a:ext cx="3445006" cy="3023338"/>
              <a:chOff x="62123" y="78676"/>
              <a:chExt cx="3445006" cy="3023338"/>
            </a:xfrm>
          </p:grpSpPr>
          <p:grpSp>
            <p:nvGrpSpPr>
              <p:cNvPr id="6" name="Grupa 58"/>
              <p:cNvGrpSpPr/>
              <p:nvPr/>
            </p:nvGrpSpPr>
            <p:grpSpPr>
              <a:xfrm>
                <a:off x="62123" y="78676"/>
                <a:ext cx="3433822" cy="3023338"/>
                <a:chOff x="2857304" y="1172890"/>
                <a:chExt cx="5181395" cy="4562007"/>
              </a:xfrm>
            </p:grpSpPr>
            <p:cxnSp>
              <p:nvCxnSpPr>
                <p:cNvPr id="88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4987070" y="2680429"/>
                  <a:ext cx="0" cy="8887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78501" y="4894215"/>
                  <a:ext cx="651091" cy="648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60" name="Łącznik prosty 59"/>
                <p:cNvCxnSpPr/>
                <p:nvPr/>
              </p:nvCxnSpPr>
              <p:spPr>
                <a:xfrm>
                  <a:off x="4852416" y="3633216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3851920" y="4877577"/>
                  <a:ext cx="206314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4" y="4822116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3" y="4955243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50" y="4815535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49" y="4955243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375045" y="2825528"/>
                  <a:ext cx="0" cy="243056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269670" y="4503216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5266897" y="526164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1" name="Arc 50"/>
                <p:cNvSpPr>
                  <a:spLocks/>
                </p:cNvSpPr>
                <p:nvPr/>
              </p:nvSpPr>
              <p:spPr bwMode="auto">
                <a:xfrm flipV="1">
                  <a:off x="5652120" y="5416933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2" name="Arc 56"/>
                <p:cNvSpPr>
                  <a:spLocks/>
                </p:cNvSpPr>
                <p:nvPr/>
              </p:nvSpPr>
              <p:spPr bwMode="auto">
                <a:xfrm flipH="1" flipV="1">
                  <a:off x="5016240" y="5416933"/>
                  <a:ext cx="138652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73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6136" y="494690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845" y="493858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4639" y="4489351"/>
                  <a:ext cx="1181314" cy="765359"/>
                </a:xfrm>
                <a:prstGeom prst="rect">
                  <a:avLst/>
                </a:prstGeom>
                <a:blipFill>
                  <a:blip r:embed="rId2">
                    <a:lum bright="-2000"/>
                  </a:blip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6" name="Rectangle 61"/>
                <p:cNvSpPr>
                  <a:spLocks noChangeArrowheads="1"/>
                </p:cNvSpPr>
                <p:nvPr/>
              </p:nvSpPr>
              <p:spPr bwMode="auto">
                <a:xfrm>
                  <a:off x="4504311" y="4686237"/>
                  <a:ext cx="191340" cy="3688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57304" y="3005395"/>
                  <a:ext cx="1605751" cy="116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3678" y="4649639"/>
                  <a:ext cx="1072013" cy="579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silnik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80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59078" y="3843581"/>
                  <a:ext cx="759416" cy="8834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" name="Grupa 89"/>
                <p:cNvGrpSpPr/>
                <p:nvPr/>
              </p:nvGrpSpPr>
              <p:grpSpPr>
                <a:xfrm>
                  <a:off x="6425433" y="2038817"/>
                  <a:ext cx="1091459" cy="2154651"/>
                  <a:chOff x="6900921" y="2550881"/>
                  <a:chExt cx="1091459" cy="2154651"/>
                </a:xfrm>
              </p:grpSpPr>
              <p:cxnSp>
                <p:nvCxnSpPr>
                  <p:cNvPr id="103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0921" y="2550881"/>
                    <a:ext cx="0" cy="21546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80769" y="2550881"/>
                    <a:ext cx="0" cy="215465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212" y="2555433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2928" y="4697585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8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728330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551242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>
                  <a:off x="5993676" y="3407923"/>
                  <a:ext cx="237095" cy="47003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5271056" y="281693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Arc 51"/>
                <p:cNvSpPr>
                  <a:spLocks/>
                </p:cNvSpPr>
                <p:nvPr/>
              </p:nvSpPr>
              <p:spPr bwMode="auto">
                <a:xfrm>
                  <a:off x="5652120" y="2560586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87" name="Arc 52"/>
                <p:cNvSpPr>
                  <a:spLocks/>
                </p:cNvSpPr>
                <p:nvPr/>
              </p:nvSpPr>
              <p:spPr bwMode="auto">
                <a:xfrm flipH="1">
                  <a:off x="4993752" y="2560586"/>
                  <a:ext cx="140038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9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5796136" y="2687111"/>
                  <a:ext cx="0" cy="8873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13332" y="1172890"/>
                  <a:ext cx="2848422" cy="1137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      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198183" y="2474130"/>
                  <a:ext cx="1525545" cy="830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zespół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700" i="1" dirty="0" smtClean="0">
                      <a:latin typeface="Times New Roman" pitchFamily="18" charset="0"/>
                    </a:rPr>
                    <a:t>roboczy</a:t>
                  </a: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28095" y="2689830"/>
                  <a:ext cx="553653" cy="497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3" name="AutoShape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129043" y="2426289"/>
                  <a:ext cx="1719686" cy="3377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Arc 75"/>
                <p:cNvSpPr>
                  <a:spLocks/>
                </p:cNvSpPr>
                <p:nvPr/>
              </p:nvSpPr>
              <p:spPr bwMode="auto">
                <a:xfrm flipH="1">
                  <a:off x="4742823" y="4456075"/>
                  <a:ext cx="148358" cy="783383"/>
                </a:xfrm>
                <a:custGeom>
                  <a:avLst/>
                  <a:gdLst>
                    <a:gd name="G0" fmla="+- 21065 0 0"/>
                    <a:gd name="G1" fmla="+- 21600 0 0"/>
                    <a:gd name="G2" fmla="+- 21600 0 0"/>
                    <a:gd name="T0" fmla="*/ 0 w 42665"/>
                    <a:gd name="T1" fmla="*/ 16822 h 43200"/>
                    <a:gd name="T2" fmla="*/ 5247 w 42665"/>
                    <a:gd name="T3" fmla="*/ 36308 h 43200"/>
                    <a:gd name="T4" fmla="*/ 21065 w 4266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5" h="43200" fill="none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</a:path>
                    <a:path w="42665" h="43200" stroke="0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  <a:lnTo>
                        <a:pt x="21065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 type="triangle" w="sm" len="sm"/>
                  <a:tailEnd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70382" y="5050976"/>
                  <a:ext cx="713135" cy="68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ω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" name="Łącznik prosty 96"/>
                <p:cNvCxnSpPr/>
                <p:nvPr/>
              </p:nvCxnSpPr>
              <p:spPr>
                <a:xfrm>
                  <a:off x="5004888" y="3706967"/>
                  <a:ext cx="0" cy="1117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5796136" y="3705183"/>
                  <a:ext cx="0" cy="1117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5132832" y="2560320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151120" y="5553456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2028" y="370928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3898" y="355113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1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567282" y="4153219"/>
                  <a:ext cx="471417" cy="519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a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809" name="Łącznik prosty 808"/>
              <p:cNvCxnSpPr/>
              <p:nvPr/>
            </p:nvCxnSpPr>
            <p:spPr>
              <a:xfrm>
                <a:off x="2118167" y="2534855"/>
                <a:ext cx="1388962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Łącznik prosty 810"/>
              <p:cNvCxnSpPr/>
              <p:nvPr/>
            </p:nvCxnSpPr>
            <p:spPr>
              <a:xfrm>
                <a:off x="2488553" y="1701480"/>
                <a:ext cx="960703" cy="115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Łącznik prosty ze strzałką 812"/>
              <p:cNvCxnSpPr/>
              <p:nvPr/>
            </p:nvCxnSpPr>
            <p:spPr>
              <a:xfrm rot="5400000">
                <a:off x="3014410" y="2123952"/>
                <a:ext cx="822592" cy="8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upa 754"/>
          <p:cNvGrpSpPr/>
          <p:nvPr/>
        </p:nvGrpSpPr>
        <p:grpSpPr>
          <a:xfrm>
            <a:off x="206477" y="3039449"/>
            <a:ext cx="8782977" cy="3703578"/>
            <a:chOff x="206477" y="2678837"/>
            <a:chExt cx="8782977" cy="3703578"/>
          </a:xfrm>
        </p:grpSpPr>
        <p:sp>
          <p:nvSpPr>
            <p:cNvPr id="756" name="pole tekstowe 755"/>
            <p:cNvSpPr txBox="1"/>
            <p:nvPr/>
          </p:nvSpPr>
          <p:spPr>
            <a:xfrm>
              <a:off x="206477" y="2678837"/>
              <a:ext cx="8782977" cy="370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               Rozwiązanie</a:t>
              </a: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Cel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endParaRPr lang="pl-PL" sz="22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200" u="sng" dirty="0" smtClean="0">
                  <a:latin typeface="Times New Roman" pitchFamily="18" charset="0"/>
                  <a:cs typeface="Times New Roman" pitchFamily="18" charset="0"/>
                </a:rPr>
                <a:t>Wymagania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      i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5,2                                                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176                                                  0,5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) = 176</a:t>
              </a:r>
            </a:p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– l. całkowite                                ….</a:t>
              </a:r>
            </a:p>
            <a:p>
              <a:endParaRPr lang="pl-PL" sz="2200" baseline="-25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200" dirty="0" smtClean="0">
                  <a:latin typeface="Times New Roman"/>
                  <a:cs typeface="Times New Roman"/>
                </a:rPr>
                <a:t>≈ 18,9                       Np.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19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pl-PL" sz="2200" dirty="0" smtClean="0">
                <a:latin typeface="Times New Roman"/>
                <a:cs typeface="Times New Roman"/>
              </a:endParaRPr>
            </a:p>
            <a:p>
              <a:r>
                <a:rPr lang="pl-PL" sz="2200" baseline="-25000" dirty="0" smtClean="0">
                  <a:latin typeface="Times New Roman"/>
                  <a:cs typeface="Times New Roman"/>
                </a:rPr>
                <a:t>  </a:t>
              </a:r>
              <a:r>
                <a:rPr lang="pl-PL" sz="2200" dirty="0" smtClean="0">
                  <a:latin typeface="Times New Roman"/>
                  <a:cs typeface="Times New Roman"/>
                </a:rPr>
                <a:t>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z</a:t>
              </a:r>
              <a:r>
                <a:rPr lang="pl-PL" sz="22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200" dirty="0" smtClean="0">
                  <a:latin typeface="Times New Roman"/>
                  <a:cs typeface="Times New Roman"/>
                </a:rPr>
                <a:t> ≈ 98,4                             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z</a:t>
              </a:r>
              <a:r>
                <a:rPr lang="pl-PL" sz="22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200" dirty="0" smtClean="0">
                  <a:latin typeface="Times New Roman"/>
                  <a:cs typeface="Times New Roman"/>
                </a:rPr>
                <a:t> = 98</a:t>
              </a:r>
              <a:endParaRPr lang="pl-PL" sz="2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7" name="Łącznik prosty ze strzałką 756"/>
            <p:cNvCxnSpPr/>
            <p:nvPr/>
          </p:nvCxnSpPr>
          <p:spPr>
            <a:xfrm>
              <a:off x="811161" y="3247764"/>
              <a:ext cx="560439" cy="10322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Nawias klamrowy otwierający 757"/>
            <p:cNvSpPr/>
            <p:nvPr/>
          </p:nvSpPr>
          <p:spPr>
            <a:xfrm>
              <a:off x="1563327" y="3149928"/>
              <a:ext cx="73742" cy="58993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59" name="Nawias klamrowy otwierający 758"/>
            <p:cNvSpPr/>
            <p:nvPr/>
          </p:nvSpPr>
          <p:spPr>
            <a:xfrm flipH="1">
              <a:off x="3002990" y="4395991"/>
              <a:ext cx="127821" cy="9832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60" name="Strzałka w prawo 759"/>
            <p:cNvSpPr/>
            <p:nvPr/>
          </p:nvSpPr>
          <p:spPr>
            <a:xfrm rot="21094007">
              <a:off x="3451131" y="4520071"/>
              <a:ext cx="978408" cy="484632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1" name="pole tekstowe 760"/>
            <p:cNvSpPr txBox="1"/>
            <p:nvPr/>
          </p:nvSpPr>
          <p:spPr>
            <a:xfrm>
              <a:off x="3362623" y="3093010"/>
              <a:ext cx="3215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oraz   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a = 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59522" y="3978123"/>
              <a:ext cx="1076325" cy="733425"/>
            </a:xfrm>
            <a:prstGeom prst="rect">
              <a:avLst/>
            </a:prstGeom>
            <a:noFill/>
          </p:spPr>
        </p:pic>
        <p:sp>
          <p:nvSpPr>
            <p:cNvPr id="763" name="Nawias klamrowy otwierający 762"/>
            <p:cNvSpPr/>
            <p:nvPr/>
          </p:nvSpPr>
          <p:spPr>
            <a:xfrm>
              <a:off x="4828951" y="3949314"/>
              <a:ext cx="122902" cy="14207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   </a:t>
              </a:r>
              <a:endParaRPr lang="pl-PL" dirty="0"/>
            </a:p>
          </p:txBody>
        </p:sp>
        <p:sp>
          <p:nvSpPr>
            <p:cNvPr id="764" name="Strzałka w prawo 763"/>
            <p:cNvSpPr/>
            <p:nvPr/>
          </p:nvSpPr>
          <p:spPr>
            <a:xfrm>
              <a:off x="1962928" y="5683046"/>
              <a:ext cx="978408" cy="344263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5" name="Strzałka w prawo 764"/>
            <p:cNvSpPr/>
            <p:nvPr/>
          </p:nvSpPr>
          <p:spPr>
            <a:xfrm>
              <a:off x="4921053" y="5702711"/>
              <a:ext cx="978408" cy="484632"/>
            </a:xfrm>
            <a:prstGeom prst="rightArrow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6" name="pole tekstowe 765"/>
            <p:cNvSpPr txBox="1"/>
            <p:nvPr/>
          </p:nvSpPr>
          <p:spPr>
            <a:xfrm>
              <a:off x="5973097" y="5663380"/>
              <a:ext cx="2920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≈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5,16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175,5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91729" y="14748"/>
            <a:ext cx="87752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 przekładni zębatej walcowej o zębach prostych określono: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66 mm,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177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mm,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56,4 mm,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160,7 mm,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115,5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Należy wyznaczyć graficznie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długość odcinka 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przyporu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  <a:endParaRPr lang="pl-PL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Łuk 4"/>
          <p:cNvSpPr/>
          <p:nvPr/>
        </p:nvSpPr>
        <p:spPr>
          <a:xfrm rot="18666915">
            <a:off x="2943325" y="3475193"/>
            <a:ext cx="6157892" cy="7207974"/>
          </a:xfrm>
          <a:prstGeom prst="arc">
            <a:avLst>
              <a:gd name="adj1" fmla="val 15884602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Łuk 5"/>
          <p:cNvSpPr/>
          <p:nvPr/>
        </p:nvSpPr>
        <p:spPr>
          <a:xfrm rot="7866915">
            <a:off x="1916377" y="-2301103"/>
            <a:ext cx="6157892" cy="7207974"/>
          </a:xfrm>
          <a:prstGeom prst="arc">
            <a:avLst>
              <a:gd name="adj1" fmla="val 15884602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Łuk 18"/>
          <p:cNvSpPr/>
          <p:nvPr/>
        </p:nvSpPr>
        <p:spPr>
          <a:xfrm>
            <a:off x="4340482" y="5722343"/>
            <a:ext cx="2256503" cy="2256503"/>
          </a:xfrm>
          <a:prstGeom prst="arc">
            <a:avLst>
              <a:gd name="adj1" fmla="val 13307614"/>
              <a:gd name="adj2" fmla="val 19759360"/>
            </a:avLst>
          </a:prstGeom>
          <a:ln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Łuk 19"/>
          <p:cNvSpPr/>
          <p:nvPr/>
        </p:nvSpPr>
        <p:spPr>
          <a:xfrm rot="10800000">
            <a:off x="4345402" y="609707"/>
            <a:ext cx="2256503" cy="2256503"/>
          </a:xfrm>
          <a:prstGeom prst="arc">
            <a:avLst>
              <a:gd name="adj1" fmla="val 13307614"/>
              <a:gd name="adj2" fmla="val 19176251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8" name="Grupa 27"/>
          <p:cNvGrpSpPr/>
          <p:nvPr/>
        </p:nvGrpSpPr>
        <p:grpSpPr>
          <a:xfrm>
            <a:off x="2231432" y="2256506"/>
            <a:ext cx="6494204" cy="4055804"/>
            <a:chOff x="2231432" y="2256506"/>
            <a:chExt cx="6494204" cy="4055804"/>
          </a:xfrm>
        </p:grpSpPr>
        <p:cxnSp>
          <p:nvCxnSpPr>
            <p:cNvPr id="8" name="Łącznik prosty 7"/>
            <p:cNvCxnSpPr/>
            <p:nvPr/>
          </p:nvCxnSpPr>
          <p:spPr>
            <a:xfrm>
              <a:off x="5461327" y="2639961"/>
              <a:ext cx="0" cy="3672349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/>
          </p:nvGrpSpPr>
          <p:grpSpPr>
            <a:xfrm>
              <a:off x="2231432" y="2256506"/>
              <a:ext cx="6494204" cy="3770220"/>
              <a:chOff x="2231432" y="2256506"/>
              <a:chExt cx="6494204" cy="3770220"/>
            </a:xfrm>
          </p:grpSpPr>
          <p:cxnSp>
            <p:nvCxnSpPr>
              <p:cNvPr id="10" name="Łącznik prosty 9"/>
              <p:cNvCxnSpPr/>
              <p:nvPr/>
            </p:nvCxnSpPr>
            <p:spPr>
              <a:xfrm flipV="1">
                <a:off x="2437909" y="3377380"/>
                <a:ext cx="6002593" cy="16075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flipV="1">
                <a:off x="4458438" y="3908322"/>
                <a:ext cx="2020529" cy="545691"/>
              </a:xfrm>
              <a:prstGeom prst="line">
                <a:avLst/>
              </a:prstGeom>
              <a:ln w="57150">
                <a:solidFill>
                  <a:srgbClr val="6666FF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pole tekstowe 12"/>
              <p:cNvSpPr txBox="1"/>
              <p:nvPr/>
            </p:nvSpPr>
            <p:spPr>
              <a:xfrm>
                <a:off x="2231432" y="4572001"/>
                <a:ext cx="545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8179945" y="2969340"/>
                <a:ext cx="545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4133973" y="4454015"/>
                <a:ext cx="530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316737" y="3392129"/>
                <a:ext cx="560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7496606" y="365760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OW2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7147561" y="4576916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OW1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5594065" y="2256506"/>
                <a:ext cx="530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pole tekstowe 21"/>
              <p:cNvSpPr txBox="1"/>
              <p:nvPr/>
            </p:nvSpPr>
            <p:spPr>
              <a:xfrm>
                <a:off x="6070929" y="5565061"/>
                <a:ext cx="530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pole tekstowe 24"/>
          <p:cNvSpPr txBox="1"/>
          <p:nvPr/>
        </p:nvSpPr>
        <p:spPr>
          <a:xfrm>
            <a:off x="304800" y="2910840"/>
            <a:ext cx="77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Cel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trzałka w prawo 26"/>
          <p:cNvSpPr/>
          <p:nvPr/>
        </p:nvSpPr>
        <p:spPr>
          <a:xfrm rot="386468">
            <a:off x="1073891" y="2800475"/>
            <a:ext cx="559970" cy="835152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rys.14 p_0.tmp"/>
          <p:cNvPicPr>
            <a:picLocks noChangeAspect="1"/>
          </p:cNvPicPr>
          <p:nvPr/>
        </p:nvPicPr>
        <p:blipFill>
          <a:blip r:embed="rId2" cstate="print"/>
          <a:srcRect l="17969" t="19971" r="4687" b="22466"/>
          <a:stretch>
            <a:fillRect/>
          </a:stretch>
        </p:blipFill>
        <p:spPr>
          <a:xfrm>
            <a:off x="1071538" y="1214422"/>
            <a:ext cx="7072362" cy="350046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57224" y="0"/>
            <a:ext cx="375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Wykonywanie zębów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92867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Np.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28662" y="492919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pl-PL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pl-PL" sz="24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Maaga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   b) </a:t>
            </a:r>
            <a:r>
              <a:rPr lang="pl-PL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pl-PL" sz="2400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Fellowsa</a:t>
            </a:r>
            <a:endParaRPr lang="pl-PL" sz="2400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Inne metody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1214414" y="5500702"/>
            <a:ext cx="2571768" cy="10001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 w="9525">
                <a:solidFill>
                  <a:srgbClr val="00B050"/>
                </a:solidFill>
              </a:ln>
              <a:solidFill>
                <a:srgbClr val="FFFF9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Ze względów technologicznych liczba zębów jest ograni-</a:t>
            </a:r>
          </a:p>
          <a:p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czona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od dołu. Powinien być spełniony warunek :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00100" y="1285860"/>
            <a:ext cx="1643074" cy="55399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  z  </a:t>
            </a:r>
            <a:r>
              <a:rPr lang="pl-PL" sz="3000" i="1" dirty="0" smtClean="0">
                <a:latin typeface="Times New Roman"/>
                <a:cs typeface="Times New Roman"/>
              </a:rPr>
              <a:t>≥  </a:t>
            </a:r>
            <a:r>
              <a:rPr lang="pl-PL" sz="3000" i="1" dirty="0" err="1" smtClean="0">
                <a:latin typeface="Times New Roman"/>
                <a:cs typeface="Times New Roman"/>
              </a:rPr>
              <a:t>z</a:t>
            </a:r>
            <a:r>
              <a:rPr lang="pl-PL" sz="1400" i="1" dirty="0" err="1" smtClean="0">
                <a:latin typeface="Times New Roman"/>
                <a:cs typeface="Times New Roman"/>
              </a:rPr>
              <a:t>g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Grupa 78"/>
          <p:cNvGrpSpPr/>
          <p:nvPr/>
        </p:nvGrpSpPr>
        <p:grpSpPr>
          <a:xfrm>
            <a:off x="626442" y="2378556"/>
            <a:ext cx="3671890" cy="2168553"/>
            <a:chOff x="626442" y="2378556"/>
            <a:chExt cx="3671890" cy="2168553"/>
          </a:xfrm>
        </p:grpSpPr>
        <p:sp>
          <p:nvSpPr>
            <p:cNvPr id="9" name="pole tekstowe 8"/>
            <p:cNvSpPr txBox="1"/>
            <p:nvPr/>
          </p:nvSpPr>
          <p:spPr>
            <a:xfrm>
              <a:off x="699087" y="2378556"/>
              <a:ext cx="21431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>
                  <a:latin typeface="Times New Roman" pitchFamily="18" charset="0"/>
                  <a:cs typeface="Times New Roman" pitchFamily="18" charset="0"/>
                </a:rPr>
                <a:t>Jeśli  </a:t>
              </a:r>
              <a:r>
                <a:rPr lang="pl-PL" sz="3000" i="1" dirty="0" smtClean="0">
                  <a:latin typeface="Times New Roman" pitchFamily="18" charset="0"/>
                  <a:cs typeface="Times New Roman" pitchFamily="18" charset="0"/>
                </a:rPr>
                <a:t>z </a:t>
              </a:r>
              <a:r>
                <a:rPr lang="pl-PL" sz="3000" i="1" dirty="0" smtClean="0">
                  <a:latin typeface="Times New Roman"/>
                  <a:cs typeface="Times New Roman"/>
                </a:rPr>
                <a:t>&lt; </a:t>
              </a:r>
              <a:r>
                <a:rPr lang="pl-PL" sz="3000" i="1" dirty="0" err="1" smtClean="0">
                  <a:latin typeface="Times New Roman"/>
                  <a:cs typeface="Times New Roman"/>
                </a:rPr>
                <a:t>z</a:t>
              </a:r>
              <a:r>
                <a:rPr lang="pl-PL" sz="1400" i="1" dirty="0" err="1" smtClean="0">
                  <a:latin typeface="Times New Roman"/>
                  <a:cs typeface="Times New Roman"/>
                </a:rPr>
                <a:t>g</a:t>
              </a:r>
              <a:r>
                <a:rPr lang="pl-PL" sz="28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endParaRPr lang="pl-P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Strzałka w dół 9"/>
            <p:cNvSpPr/>
            <p:nvPr/>
          </p:nvSpPr>
          <p:spPr>
            <a:xfrm>
              <a:off x="1483698" y="3021498"/>
              <a:ext cx="1000132" cy="571504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626442" y="3593002"/>
              <a:ext cx="27860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podcinanie zębów</a:t>
              </a:r>
            </a:p>
            <a:p>
              <a:r>
                <a:rPr lang="pl-PL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podczas obróbki </a:t>
              </a:r>
              <a:endPara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Nawias klamrowy otwierający 11"/>
            <p:cNvSpPr/>
            <p:nvPr/>
          </p:nvSpPr>
          <p:spPr>
            <a:xfrm flipH="1">
              <a:off x="3374269" y="2547190"/>
              <a:ext cx="285752" cy="198597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trzałka w lewo 12"/>
            <p:cNvSpPr/>
            <p:nvPr/>
          </p:nvSpPr>
          <p:spPr>
            <a:xfrm flipH="1">
              <a:off x="3726828" y="3163171"/>
              <a:ext cx="571504" cy="857256"/>
            </a:xfrm>
            <a:prstGeom prst="lef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324461" y="5000636"/>
            <a:ext cx="843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Dla kół walcowych o zębach prostych normalnych 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= 1)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trzałka w prawo 17"/>
          <p:cNvSpPr/>
          <p:nvPr/>
        </p:nvSpPr>
        <p:spPr>
          <a:xfrm>
            <a:off x="4214810" y="5786454"/>
            <a:ext cx="978408" cy="48463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643570" y="57150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572140"/>
            <a:ext cx="1714512" cy="825506"/>
          </a:xfrm>
          <a:prstGeom prst="rect">
            <a:avLst/>
          </a:prstGeom>
          <a:noFill/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16</a:t>
            </a:fld>
            <a:endParaRPr lang="pl-PL" dirty="0"/>
          </a:p>
        </p:txBody>
      </p:sp>
      <p:grpSp>
        <p:nvGrpSpPr>
          <p:cNvPr id="78" name="Grupa 77"/>
          <p:cNvGrpSpPr/>
          <p:nvPr/>
        </p:nvGrpSpPr>
        <p:grpSpPr>
          <a:xfrm>
            <a:off x="4355229" y="1232516"/>
            <a:ext cx="4616792" cy="4819942"/>
            <a:chOff x="4355229" y="1232516"/>
            <a:chExt cx="4616792" cy="4819942"/>
          </a:xfrm>
        </p:grpSpPr>
        <p:grpSp>
          <p:nvGrpSpPr>
            <p:cNvPr id="63515" name="Group 27"/>
            <p:cNvGrpSpPr>
              <a:grpSpLocks/>
            </p:cNvGrpSpPr>
            <p:nvPr/>
          </p:nvGrpSpPr>
          <p:grpSpPr bwMode="auto">
            <a:xfrm>
              <a:off x="4355229" y="2460088"/>
              <a:ext cx="4616792" cy="3592370"/>
              <a:chOff x="1076" y="8806"/>
              <a:chExt cx="7269" cy="5656"/>
            </a:xfrm>
          </p:grpSpPr>
          <p:grpSp>
            <p:nvGrpSpPr>
              <p:cNvPr id="63516" name="Group 28"/>
              <p:cNvGrpSpPr>
                <a:grpSpLocks/>
              </p:cNvGrpSpPr>
              <p:nvPr/>
            </p:nvGrpSpPr>
            <p:grpSpPr bwMode="auto">
              <a:xfrm rot="521718">
                <a:off x="4626" y="9205"/>
                <a:ext cx="1951" cy="1384"/>
                <a:chOff x="7680" y="9178"/>
                <a:chExt cx="1544" cy="1054"/>
              </a:xfrm>
            </p:grpSpPr>
            <p:cxnSp>
              <p:nvCxnSpPr>
                <p:cNvPr id="63517" name="AutoShape 2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632" y="9178"/>
                  <a:ext cx="408" cy="10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18" name="AutoShape 30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824" y="9178"/>
                  <a:ext cx="408" cy="10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19" name="AutoShape 31"/>
                <p:cNvCxnSpPr>
                  <a:cxnSpLocks noChangeShapeType="1"/>
                </p:cNvCxnSpPr>
                <p:nvPr/>
              </p:nvCxnSpPr>
              <p:spPr bwMode="auto">
                <a:xfrm>
                  <a:off x="8232" y="10232"/>
                  <a:ext cx="40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0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7680" y="9178"/>
                  <a:ext cx="14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1" name="AutoShape 33"/>
                <p:cNvCxnSpPr>
                  <a:cxnSpLocks noChangeShapeType="1"/>
                </p:cNvCxnSpPr>
                <p:nvPr/>
              </p:nvCxnSpPr>
              <p:spPr bwMode="auto">
                <a:xfrm>
                  <a:off x="9040" y="9178"/>
                  <a:ext cx="184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3522" name="Group 34"/>
              <p:cNvGrpSpPr>
                <a:grpSpLocks/>
              </p:cNvGrpSpPr>
              <p:nvPr/>
            </p:nvGrpSpPr>
            <p:grpSpPr bwMode="auto">
              <a:xfrm rot="482235">
                <a:off x="5028" y="8876"/>
                <a:ext cx="1664" cy="1744"/>
                <a:chOff x="7689" y="7379"/>
                <a:chExt cx="1664" cy="1744"/>
              </a:xfrm>
            </p:grpSpPr>
            <p:cxnSp>
              <p:nvCxnSpPr>
                <p:cNvPr id="63523" name="AutoShape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33" y="7707"/>
                  <a:ext cx="698" cy="1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4" name="AutoShape 36"/>
                <p:cNvCxnSpPr>
                  <a:cxnSpLocks noChangeShapeType="1"/>
                </p:cNvCxnSpPr>
                <p:nvPr/>
              </p:nvCxnSpPr>
              <p:spPr bwMode="auto">
                <a:xfrm rot="747850" flipH="1" flipV="1">
                  <a:off x="7698" y="7400"/>
                  <a:ext cx="316" cy="15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5" name="AutoShape 37"/>
                <p:cNvCxnSpPr>
                  <a:cxnSpLocks noChangeShapeType="1"/>
                </p:cNvCxnSpPr>
                <p:nvPr/>
              </p:nvCxnSpPr>
              <p:spPr bwMode="auto">
                <a:xfrm>
                  <a:off x="7836" y="8941"/>
                  <a:ext cx="603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6" name="AutoShape 38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7689" y="7379"/>
                  <a:ext cx="18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27" name="AutoShape 39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9120" y="7738"/>
                  <a:ext cx="23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3528" name="Group 40"/>
              <p:cNvGrpSpPr>
                <a:grpSpLocks/>
              </p:cNvGrpSpPr>
              <p:nvPr/>
            </p:nvGrpSpPr>
            <p:grpSpPr bwMode="auto">
              <a:xfrm rot="976731">
                <a:off x="5071" y="8848"/>
                <a:ext cx="1664" cy="1744"/>
                <a:chOff x="7689" y="7379"/>
                <a:chExt cx="1664" cy="1744"/>
              </a:xfrm>
            </p:grpSpPr>
            <p:cxnSp>
              <p:nvCxnSpPr>
                <p:cNvPr id="63529" name="AutoShape 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33" y="7707"/>
                  <a:ext cx="698" cy="1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0" name="AutoShape 42"/>
                <p:cNvCxnSpPr>
                  <a:cxnSpLocks noChangeShapeType="1"/>
                </p:cNvCxnSpPr>
                <p:nvPr/>
              </p:nvCxnSpPr>
              <p:spPr bwMode="auto">
                <a:xfrm rot="747850" flipH="1" flipV="1">
                  <a:off x="7698" y="7400"/>
                  <a:ext cx="316" cy="15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1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7836" y="8941"/>
                  <a:ext cx="603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2" name="AutoShape 44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7689" y="7379"/>
                  <a:ext cx="18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3" name="AutoShape 45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9120" y="7738"/>
                  <a:ext cx="23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3534" name="Group 46"/>
              <p:cNvGrpSpPr>
                <a:grpSpLocks/>
              </p:cNvGrpSpPr>
              <p:nvPr/>
            </p:nvGrpSpPr>
            <p:grpSpPr bwMode="auto">
              <a:xfrm rot="1267009">
                <a:off x="5113" y="8806"/>
                <a:ext cx="1664" cy="1744"/>
                <a:chOff x="7689" y="7379"/>
                <a:chExt cx="1664" cy="1744"/>
              </a:xfrm>
            </p:grpSpPr>
            <p:cxnSp>
              <p:nvCxnSpPr>
                <p:cNvPr id="63535" name="AutoShape 47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33" y="7707"/>
                  <a:ext cx="698" cy="1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6" name="AutoShape 48"/>
                <p:cNvCxnSpPr>
                  <a:cxnSpLocks noChangeShapeType="1"/>
                </p:cNvCxnSpPr>
                <p:nvPr/>
              </p:nvCxnSpPr>
              <p:spPr bwMode="auto">
                <a:xfrm rot="747850" flipH="1" flipV="1">
                  <a:off x="7698" y="7400"/>
                  <a:ext cx="316" cy="15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7" name="AutoShape 49"/>
                <p:cNvCxnSpPr>
                  <a:cxnSpLocks noChangeShapeType="1"/>
                </p:cNvCxnSpPr>
                <p:nvPr/>
              </p:nvCxnSpPr>
              <p:spPr bwMode="auto">
                <a:xfrm>
                  <a:off x="7836" y="8941"/>
                  <a:ext cx="603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8" name="AutoShape 50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7689" y="7379"/>
                  <a:ext cx="18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39" name="AutoShape 51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9120" y="7738"/>
                  <a:ext cx="23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63540" name="Group 52"/>
              <p:cNvGrpSpPr>
                <a:grpSpLocks/>
              </p:cNvGrpSpPr>
              <p:nvPr/>
            </p:nvGrpSpPr>
            <p:grpSpPr bwMode="auto">
              <a:xfrm>
                <a:off x="4979" y="8862"/>
                <a:ext cx="1664" cy="1744"/>
                <a:chOff x="7689" y="7379"/>
                <a:chExt cx="1664" cy="1744"/>
              </a:xfrm>
            </p:grpSpPr>
            <p:cxnSp>
              <p:nvCxnSpPr>
                <p:cNvPr id="63541" name="AutoShape 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433" y="7707"/>
                  <a:ext cx="698" cy="141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42" name="AutoShape 54"/>
                <p:cNvCxnSpPr>
                  <a:cxnSpLocks noChangeShapeType="1"/>
                </p:cNvCxnSpPr>
                <p:nvPr/>
              </p:nvCxnSpPr>
              <p:spPr bwMode="auto">
                <a:xfrm rot="747850" flipH="1" flipV="1">
                  <a:off x="7698" y="7400"/>
                  <a:ext cx="316" cy="152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43" name="AutoShape 55"/>
                <p:cNvCxnSpPr>
                  <a:cxnSpLocks noChangeShapeType="1"/>
                </p:cNvCxnSpPr>
                <p:nvPr/>
              </p:nvCxnSpPr>
              <p:spPr bwMode="auto">
                <a:xfrm>
                  <a:off x="7836" y="8941"/>
                  <a:ext cx="603" cy="18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44" name="AutoShape 56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7689" y="7379"/>
                  <a:ext cx="182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545" name="AutoShape 57"/>
                <p:cNvCxnSpPr>
                  <a:cxnSpLocks noChangeShapeType="1"/>
                </p:cNvCxnSpPr>
                <p:nvPr/>
              </p:nvCxnSpPr>
              <p:spPr bwMode="auto">
                <a:xfrm rot="754071">
                  <a:off x="9120" y="7738"/>
                  <a:ext cx="233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3546" name="Arc 58"/>
              <p:cNvSpPr>
                <a:spLocks/>
              </p:cNvSpPr>
              <p:nvPr/>
            </p:nvSpPr>
            <p:spPr bwMode="auto">
              <a:xfrm rot="19174602">
                <a:off x="3291" y="9178"/>
                <a:ext cx="3972" cy="401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45"/>
                  <a:gd name="T1" fmla="*/ 0 h 21600"/>
                  <a:gd name="T2" fmla="*/ 21345 w 21345"/>
                  <a:gd name="T3" fmla="*/ 18292 h 21600"/>
                  <a:gd name="T4" fmla="*/ 0 w 21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45" h="21600" fill="none" extrusionOk="0">
                    <a:moveTo>
                      <a:pt x="-1" y="0"/>
                    </a:moveTo>
                    <a:cubicBezTo>
                      <a:pt x="10652" y="0"/>
                      <a:pt x="19713" y="7765"/>
                      <a:pt x="21345" y="18291"/>
                    </a:cubicBezTo>
                  </a:path>
                  <a:path w="21345" h="21600" stroke="0" extrusionOk="0">
                    <a:moveTo>
                      <a:pt x="-1" y="0"/>
                    </a:moveTo>
                    <a:cubicBezTo>
                      <a:pt x="10652" y="0"/>
                      <a:pt x="19713" y="7765"/>
                      <a:pt x="21345" y="1829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63547" name="AutoShape 59"/>
              <p:cNvCxnSpPr>
                <a:cxnSpLocks noChangeShapeType="1"/>
              </p:cNvCxnSpPr>
              <p:nvPr/>
            </p:nvCxnSpPr>
            <p:spPr bwMode="auto">
              <a:xfrm flipV="1">
                <a:off x="3838" y="10753"/>
                <a:ext cx="282" cy="10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3548" name="Arc 60"/>
              <p:cNvSpPr>
                <a:spLocks/>
              </p:cNvSpPr>
              <p:nvPr/>
            </p:nvSpPr>
            <p:spPr bwMode="auto">
              <a:xfrm rot="-133455103">
                <a:off x="3195" y="11914"/>
                <a:ext cx="3844" cy="1252"/>
              </a:xfrm>
              <a:custGeom>
                <a:avLst/>
                <a:gdLst>
                  <a:gd name="G0" fmla="+- 0 0 0"/>
                  <a:gd name="G1" fmla="+- 6820 0 0"/>
                  <a:gd name="G2" fmla="+- 21600 0 0"/>
                  <a:gd name="T0" fmla="*/ 20495 w 20940"/>
                  <a:gd name="T1" fmla="*/ 0 h 6820"/>
                  <a:gd name="T2" fmla="*/ 20940 w 20940"/>
                  <a:gd name="T3" fmla="*/ 1519 h 6820"/>
                  <a:gd name="T4" fmla="*/ 0 w 20940"/>
                  <a:gd name="T5" fmla="*/ 6820 h 6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40" h="6820" fill="none" extrusionOk="0">
                    <a:moveTo>
                      <a:pt x="20495" y="-1"/>
                    </a:moveTo>
                    <a:cubicBezTo>
                      <a:pt x="20661" y="500"/>
                      <a:pt x="20809" y="1007"/>
                      <a:pt x="20939" y="1519"/>
                    </a:cubicBezTo>
                  </a:path>
                  <a:path w="20940" h="6820" stroke="0" extrusionOk="0">
                    <a:moveTo>
                      <a:pt x="20495" y="-1"/>
                    </a:moveTo>
                    <a:cubicBezTo>
                      <a:pt x="20661" y="500"/>
                      <a:pt x="20809" y="1007"/>
                      <a:pt x="20939" y="1519"/>
                    </a:cubicBezTo>
                    <a:lnTo>
                      <a:pt x="0" y="682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549" name="Text Box 61"/>
              <p:cNvSpPr txBox="1">
                <a:spLocks noChangeArrowheads="1"/>
              </p:cNvSpPr>
              <p:nvPr/>
            </p:nvSpPr>
            <p:spPr bwMode="auto">
              <a:xfrm>
                <a:off x="6967" y="10002"/>
                <a:ext cx="493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63550" name="Group 62"/>
              <p:cNvGrpSpPr>
                <a:grpSpLocks/>
              </p:cNvGrpSpPr>
              <p:nvPr/>
            </p:nvGrpSpPr>
            <p:grpSpPr bwMode="auto">
              <a:xfrm rot="1491944">
                <a:off x="2801" y="8970"/>
                <a:ext cx="3657" cy="1925"/>
                <a:chOff x="3945" y="11726"/>
                <a:chExt cx="3657" cy="1925"/>
              </a:xfrm>
            </p:grpSpPr>
            <p:sp>
              <p:nvSpPr>
                <p:cNvPr id="63551" name="Arc 63"/>
                <p:cNvSpPr>
                  <a:spLocks/>
                </p:cNvSpPr>
                <p:nvPr/>
              </p:nvSpPr>
              <p:spPr bwMode="auto">
                <a:xfrm rot="19729587" flipH="1">
                  <a:off x="5244" y="11726"/>
                  <a:ext cx="2358" cy="1137"/>
                </a:xfrm>
                <a:custGeom>
                  <a:avLst/>
                  <a:gdLst>
                    <a:gd name="G0" fmla="+- 0 0 0"/>
                    <a:gd name="G1" fmla="+- 10216 0 0"/>
                    <a:gd name="G2" fmla="+- 21600 0 0"/>
                    <a:gd name="T0" fmla="*/ 19031 w 21183"/>
                    <a:gd name="T1" fmla="*/ 0 h 10216"/>
                    <a:gd name="T2" fmla="*/ 21183 w 21183"/>
                    <a:gd name="T3" fmla="*/ 5992 h 10216"/>
                    <a:gd name="T4" fmla="*/ 0 w 21183"/>
                    <a:gd name="T5" fmla="*/ 10216 h 10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83" h="10216" fill="none" extrusionOk="0">
                      <a:moveTo>
                        <a:pt x="19031" y="-1"/>
                      </a:moveTo>
                      <a:cubicBezTo>
                        <a:pt x="20040" y="1879"/>
                        <a:pt x="20765" y="3899"/>
                        <a:pt x="21182" y="5992"/>
                      </a:cubicBezTo>
                    </a:path>
                    <a:path w="21183" h="10216" stroke="0" extrusionOk="0">
                      <a:moveTo>
                        <a:pt x="19031" y="-1"/>
                      </a:moveTo>
                      <a:cubicBezTo>
                        <a:pt x="20040" y="1879"/>
                        <a:pt x="20765" y="3899"/>
                        <a:pt x="21182" y="5992"/>
                      </a:cubicBezTo>
                      <a:lnTo>
                        <a:pt x="0" y="1021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3552" name="Arc 64"/>
                <p:cNvSpPr>
                  <a:spLocks/>
                </p:cNvSpPr>
                <p:nvPr/>
              </p:nvSpPr>
              <p:spPr bwMode="auto">
                <a:xfrm rot="-1870413">
                  <a:off x="3945" y="12514"/>
                  <a:ext cx="2363" cy="1137"/>
                </a:xfrm>
                <a:custGeom>
                  <a:avLst/>
                  <a:gdLst>
                    <a:gd name="G0" fmla="+- 0 0 0"/>
                    <a:gd name="G1" fmla="+- 10216 0 0"/>
                    <a:gd name="G2" fmla="+- 21600 0 0"/>
                    <a:gd name="T0" fmla="*/ 19031 w 21236"/>
                    <a:gd name="T1" fmla="*/ 0 h 10216"/>
                    <a:gd name="T2" fmla="*/ 21236 w 21236"/>
                    <a:gd name="T3" fmla="*/ 6266 h 10216"/>
                    <a:gd name="T4" fmla="*/ 0 w 21236"/>
                    <a:gd name="T5" fmla="*/ 10216 h 10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36" h="10216" fill="none" extrusionOk="0">
                      <a:moveTo>
                        <a:pt x="19031" y="-1"/>
                      </a:moveTo>
                      <a:cubicBezTo>
                        <a:pt x="20084" y="1962"/>
                        <a:pt x="20828" y="4076"/>
                        <a:pt x="21235" y="6266"/>
                      </a:cubicBezTo>
                    </a:path>
                    <a:path w="21236" h="10216" stroke="0" extrusionOk="0">
                      <a:moveTo>
                        <a:pt x="19031" y="-1"/>
                      </a:moveTo>
                      <a:cubicBezTo>
                        <a:pt x="20084" y="1962"/>
                        <a:pt x="20828" y="4076"/>
                        <a:pt x="21235" y="6266"/>
                      </a:cubicBezTo>
                      <a:lnTo>
                        <a:pt x="0" y="1021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3553" name="AutoShape 65"/>
                <p:cNvCxnSpPr>
                  <a:cxnSpLocks noChangeShapeType="1"/>
                </p:cNvCxnSpPr>
                <p:nvPr/>
              </p:nvCxnSpPr>
              <p:spPr bwMode="auto">
                <a:xfrm rot="19775581" flipV="1">
                  <a:off x="5293" y="12210"/>
                  <a:ext cx="385" cy="11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63554" name="Arc 66"/>
                <p:cNvSpPr>
                  <a:spLocks/>
                </p:cNvSpPr>
                <p:nvPr/>
              </p:nvSpPr>
              <p:spPr bwMode="auto">
                <a:xfrm rot="21094003" flipH="1" flipV="1">
                  <a:off x="6218" y="12491"/>
                  <a:ext cx="520" cy="544"/>
                </a:xfrm>
                <a:custGeom>
                  <a:avLst/>
                  <a:gdLst>
                    <a:gd name="G0" fmla="+- 6490 0 0"/>
                    <a:gd name="G1" fmla="+- 21600 0 0"/>
                    <a:gd name="G2" fmla="+- 21600 0 0"/>
                    <a:gd name="T0" fmla="*/ 0 w 28090"/>
                    <a:gd name="T1" fmla="*/ 998 h 25428"/>
                    <a:gd name="T2" fmla="*/ 27748 w 28090"/>
                    <a:gd name="T3" fmla="*/ 25428 h 25428"/>
                    <a:gd name="T4" fmla="*/ 6490 w 28090"/>
                    <a:gd name="T5" fmla="*/ 21600 h 25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090" h="25428" fill="none" extrusionOk="0">
                      <a:moveTo>
                        <a:pt x="0" y="998"/>
                      </a:moveTo>
                      <a:cubicBezTo>
                        <a:pt x="2099" y="336"/>
                        <a:pt x="4288" y="-1"/>
                        <a:pt x="6490" y="0"/>
                      </a:cubicBezTo>
                      <a:cubicBezTo>
                        <a:pt x="18419" y="0"/>
                        <a:pt x="28090" y="9670"/>
                        <a:pt x="28090" y="21600"/>
                      </a:cubicBezTo>
                      <a:cubicBezTo>
                        <a:pt x="28090" y="22883"/>
                        <a:pt x="27975" y="24164"/>
                        <a:pt x="27748" y="25428"/>
                      </a:cubicBezTo>
                    </a:path>
                    <a:path w="28090" h="25428" stroke="0" extrusionOk="0">
                      <a:moveTo>
                        <a:pt x="0" y="998"/>
                      </a:moveTo>
                      <a:cubicBezTo>
                        <a:pt x="2099" y="336"/>
                        <a:pt x="4288" y="-1"/>
                        <a:pt x="6490" y="0"/>
                      </a:cubicBezTo>
                      <a:cubicBezTo>
                        <a:pt x="18419" y="0"/>
                        <a:pt x="28090" y="9670"/>
                        <a:pt x="28090" y="21600"/>
                      </a:cubicBezTo>
                      <a:cubicBezTo>
                        <a:pt x="28090" y="22883"/>
                        <a:pt x="27975" y="24164"/>
                        <a:pt x="27748" y="25428"/>
                      </a:cubicBezTo>
                      <a:lnTo>
                        <a:pt x="649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3555" name="Arc 67"/>
                <p:cNvSpPr>
                  <a:spLocks/>
                </p:cNvSpPr>
                <p:nvPr/>
              </p:nvSpPr>
              <p:spPr bwMode="auto">
                <a:xfrm rot="18226893" flipV="1">
                  <a:off x="5270" y="13069"/>
                  <a:ext cx="541" cy="544"/>
                </a:xfrm>
                <a:custGeom>
                  <a:avLst/>
                  <a:gdLst>
                    <a:gd name="G0" fmla="+- 7591 0 0"/>
                    <a:gd name="G1" fmla="+- 21600 0 0"/>
                    <a:gd name="G2" fmla="+- 21600 0 0"/>
                    <a:gd name="T0" fmla="*/ 0 w 29191"/>
                    <a:gd name="T1" fmla="*/ 1378 h 25428"/>
                    <a:gd name="T2" fmla="*/ 28849 w 29191"/>
                    <a:gd name="T3" fmla="*/ 25428 h 25428"/>
                    <a:gd name="T4" fmla="*/ 7591 w 29191"/>
                    <a:gd name="T5" fmla="*/ 21600 h 25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191" h="25428" fill="none" extrusionOk="0">
                      <a:moveTo>
                        <a:pt x="-1" y="1377"/>
                      </a:moveTo>
                      <a:cubicBezTo>
                        <a:pt x="2427" y="466"/>
                        <a:pt x="4998" y="-1"/>
                        <a:pt x="7591" y="0"/>
                      </a:cubicBezTo>
                      <a:cubicBezTo>
                        <a:pt x="19520" y="0"/>
                        <a:pt x="29191" y="9670"/>
                        <a:pt x="29191" y="21600"/>
                      </a:cubicBezTo>
                      <a:cubicBezTo>
                        <a:pt x="29191" y="22883"/>
                        <a:pt x="29076" y="24164"/>
                        <a:pt x="28849" y="25428"/>
                      </a:cubicBezTo>
                    </a:path>
                    <a:path w="29191" h="25428" stroke="0" extrusionOk="0">
                      <a:moveTo>
                        <a:pt x="-1" y="1377"/>
                      </a:moveTo>
                      <a:cubicBezTo>
                        <a:pt x="2427" y="466"/>
                        <a:pt x="4998" y="-1"/>
                        <a:pt x="7591" y="0"/>
                      </a:cubicBezTo>
                      <a:cubicBezTo>
                        <a:pt x="19520" y="0"/>
                        <a:pt x="29191" y="9670"/>
                        <a:pt x="29191" y="21600"/>
                      </a:cubicBezTo>
                      <a:cubicBezTo>
                        <a:pt x="29191" y="22883"/>
                        <a:pt x="29076" y="24164"/>
                        <a:pt x="28849" y="25428"/>
                      </a:cubicBezTo>
                      <a:lnTo>
                        <a:pt x="7591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grpSp>
            <p:nvGrpSpPr>
              <p:cNvPr id="63556" name="Group 68"/>
              <p:cNvGrpSpPr>
                <a:grpSpLocks/>
              </p:cNvGrpSpPr>
              <p:nvPr/>
            </p:nvGrpSpPr>
            <p:grpSpPr bwMode="auto">
              <a:xfrm>
                <a:off x="1076" y="9576"/>
                <a:ext cx="3657" cy="1925"/>
                <a:chOff x="3945" y="11726"/>
                <a:chExt cx="3657" cy="1925"/>
              </a:xfrm>
            </p:grpSpPr>
            <p:sp>
              <p:nvSpPr>
                <p:cNvPr id="63557" name="Arc 69"/>
                <p:cNvSpPr>
                  <a:spLocks/>
                </p:cNvSpPr>
                <p:nvPr/>
              </p:nvSpPr>
              <p:spPr bwMode="auto">
                <a:xfrm rot="19729587" flipH="1">
                  <a:off x="5244" y="11726"/>
                  <a:ext cx="2358" cy="1137"/>
                </a:xfrm>
                <a:custGeom>
                  <a:avLst/>
                  <a:gdLst>
                    <a:gd name="G0" fmla="+- 0 0 0"/>
                    <a:gd name="G1" fmla="+- 10216 0 0"/>
                    <a:gd name="G2" fmla="+- 21600 0 0"/>
                    <a:gd name="T0" fmla="*/ 19031 w 21183"/>
                    <a:gd name="T1" fmla="*/ 0 h 10216"/>
                    <a:gd name="T2" fmla="*/ 21183 w 21183"/>
                    <a:gd name="T3" fmla="*/ 5992 h 10216"/>
                    <a:gd name="T4" fmla="*/ 0 w 21183"/>
                    <a:gd name="T5" fmla="*/ 10216 h 10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83" h="10216" fill="none" extrusionOk="0">
                      <a:moveTo>
                        <a:pt x="19031" y="-1"/>
                      </a:moveTo>
                      <a:cubicBezTo>
                        <a:pt x="20040" y="1879"/>
                        <a:pt x="20765" y="3899"/>
                        <a:pt x="21182" y="5992"/>
                      </a:cubicBezTo>
                    </a:path>
                    <a:path w="21183" h="10216" stroke="0" extrusionOk="0">
                      <a:moveTo>
                        <a:pt x="19031" y="-1"/>
                      </a:moveTo>
                      <a:cubicBezTo>
                        <a:pt x="20040" y="1879"/>
                        <a:pt x="20765" y="3899"/>
                        <a:pt x="21182" y="5992"/>
                      </a:cubicBezTo>
                      <a:lnTo>
                        <a:pt x="0" y="1021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3558" name="Arc 70"/>
                <p:cNvSpPr>
                  <a:spLocks/>
                </p:cNvSpPr>
                <p:nvPr/>
              </p:nvSpPr>
              <p:spPr bwMode="auto">
                <a:xfrm rot="-1870413">
                  <a:off x="3945" y="12514"/>
                  <a:ext cx="2363" cy="1137"/>
                </a:xfrm>
                <a:custGeom>
                  <a:avLst/>
                  <a:gdLst>
                    <a:gd name="G0" fmla="+- 0 0 0"/>
                    <a:gd name="G1" fmla="+- 10216 0 0"/>
                    <a:gd name="G2" fmla="+- 21600 0 0"/>
                    <a:gd name="T0" fmla="*/ 19031 w 21236"/>
                    <a:gd name="T1" fmla="*/ 0 h 10216"/>
                    <a:gd name="T2" fmla="*/ 21236 w 21236"/>
                    <a:gd name="T3" fmla="*/ 6266 h 10216"/>
                    <a:gd name="T4" fmla="*/ 0 w 21236"/>
                    <a:gd name="T5" fmla="*/ 10216 h 10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236" h="10216" fill="none" extrusionOk="0">
                      <a:moveTo>
                        <a:pt x="19031" y="-1"/>
                      </a:moveTo>
                      <a:cubicBezTo>
                        <a:pt x="20084" y="1962"/>
                        <a:pt x="20828" y="4076"/>
                        <a:pt x="21235" y="6266"/>
                      </a:cubicBezTo>
                    </a:path>
                    <a:path w="21236" h="10216" stroke="0" extrusionOk="0">
                      <a:moveTo>
                        <a:pt x="19031" y="-1"/>
                      </a:moveTo>
                      <a:cubicBezTo>
                        <a:pt x="20084" y="1962"/>
                        <a:pt x="20828" y="4076"/>
                        <a:pt x="21235" y="6266"/>
                      </a:cubicBezTo>
                      <a:lnTo>
                        <a:pt x="0" y="1021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63559" name="AutoShape 71"/>
                <p:cNvCxnSpPr>
                  <a:cxnSpLocks noChangeShapeType="1"/>
                </p:cNvCxnSpPr>
                <p:nvPr/>
              </p:nvCxnSpPr>
              <p:spPr bwMode="auto">
                <a:xfrm rot="19775581" flipV="1">
                  <a:off x="5293" y="12210"/>
                  <a:ext cx="385" cy="11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63560" name="Arc 72"/>
                <p:cNvSpPr>
                  <a:spLocks/>
                </p:cNvSpPr>
                <p:nvPr/>
              </p:nvSpPr>
              <p:spPr bwMode="auto">
                <a:xfrm rot="21094003" flipH="1" flipV="1">
                  <a:off x="6218" y="12491"/>
                  <a:ext cx="520" cy="544"/>
                </a:xfrm>
                <a:custGeom>
                  <a:avLst/>
                  <a:gdLst>
                    <a:gd name="G0" fmla="+- 6490 0 0"/>
                    <a:gd name="G1" fmla="+- 21600 0 0"/>
                    <a:gd name="G2" fmla="+- 21600 0 0"/>
                    <a:gd name="T0" fmla="*/ 0 w 28090"/>
                    <a:gd name="T1" fmla="*/ 998 h 25428"/>
                    <a:gd name="T2" fmla="*/ 27748 w 28090"/>
                    <a:gd name="T3" fmla="*/ 25428 h 25428"/>
                    <a:gd name="T4" fmla="*/ 6490 w 28090"/>
                    <a:gd name="T5" fmla="*/ 21600 h 25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090" h="25428" fill="none" extrusionOk="0">
                      <a:moveTo>
                        <a:pt x="0" y="998"/>
                      </a:moveTo>
                      <a:cubicBezTo>
                        <a:pt x="2099" y="336"/>
                        <a:pt x="4288" y="-1"/>
                        <a:pt x="6490" y="0"/>
                      </a:cubicBezTo>
                      <a:cubicBezTo>
                        <a:pt x="18419" y="0"/>
                        <a:pt x="28090" y="9670"/>
                        <a:pt x="28090" y="21600"/>
                      </a:cubicBezTo>
                      <a:cubicBezTo>
                        <a:pt x="28090" y="22883"/>
                        <a:pt x="27975" y="24164"/>
                        <a:pt x="27748" y="25428"/>
                      </a:cubicBezTo>
                    </a:path>
                    <a:path w="28090" h="25428" stroke="0" extrusionOk="0">
                      <a:moveTo>
                        <a:pt x="0" y="998"/>
                      </a:moveTo>
                      <a:cubicBezTo>
                        <a:pt x="2099" y="336"/>
                        <a:pt x="4288" y="-1"/>
                        <a:pt x="6490" y="0"/>
                      </a:cubicBezTo>
                      <a:cubicBezTo>
                        <a:pt x="18419" y="0"/>
                        <a:pt x="28090" y="9670"/>
                        <a:pt x="28090" y="21600"/>
                      </a:cubicBezTo>
                      <a:cubicBezTo>
                        <a:pt x="28090" y="22883"/>
                        <a:pt x="27975" y="24164"/>
                        <a:pt x="27748" y="25428"/>
                      </a:cubicBezTo>
                      <a:lnTo>
                        <a:pt x="649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63561" name="Arc 73"/>
                <p:cNvSpPr>
                  <a:spLocks/>
                </p:cNvSpPr>
                <p:nvPr/>
              </p:nvSpPr>
              <p:spPr bwMode="auto">
                <a:xfrm rot="18226893" flipV="1">
                  <a:off x="5270" y="13069"/>
                  <a:ext cx="541" cy="544"/>
                </a:xfrm>
                <a:custGeom>
                  <a:avLst/>
                  <a:gdLst>
                    <a:gd name="G0" fmla="+- 7591 0 0"/>
                    <a:gd name="G1" fmla="+- 21600 0 0"/>
                    <a:gd name="G2" fmla="+- 21600 0 0"/>
                    <a:gd name="T0" fmla="*/ 0 w 29191"/>
                    <a:gd name="T1" fmla="*/ 1378 h 25428"/>
                    <a:gd name="T2" fmla="*/ 28849 w 29191"/>
                    <a:gd name="T3" fmla="*/ 25428 h 25428"/>
                    <a:gd name="T4" fmla="*/ 7591 w 29191"/>
                    <a:gd name="T5" fmla="*/ 21600 h 25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191" h="25428" fill="none" extrusionOk="0">
                      <a:moveTo>
                        <a:pt x="-1" y="1377"/>
                      </a:moveTo>
                      <a:cubicBezTo>
                        <a:pt x="2427" y="466"/>
                        <a:pt x="4998" y="-1"/>
                        <a:pt x="7591" y="0"/>
                      </a:cubicBezTo>
                      <a:cubicBezTo>
                        <a:pt x="19520" y="0"/>
                        <a:pt x="29191" y="9670"/>
                        <a:pt x="29191" y="21600"/>
                      </a:cubicBezTo>
                      <a:cubicBezTo>
                        <a:pt x="29191" y="22883"/>
                        <a:pt x="29076" y="24164"/>
                        <a:pt x="28849" y="25428"/>
                      </a:cubicBezTo>
                    </a:path>
                    <a:path w="29191" h="25428" stroke="0" extrusionOk="0">
                      <a:moveTo>
                        <a:pt x="-1" y="1377"/>
                      </a:moveTo>
                      <a:cubicBezTo>
                        <a:pt x="2427" y="466"/>
                        <a:pt x="4998" y="-1"/>
                        <a:pt x="7591" y="0"/>
                      </a:cubicBezTo>
                      <a:cubicBezTo>
                        <a:pt x="19520" y="0"/>
                        <a:pt x="29191" y="9670"/>
                        <a:pt x="29191" y="21600"/>
                      </a:cubicBezTo>
                      <a:cubicBezTo>
                        <a:pt x="29191" y="22883"/>
                        <a:pt x="29076" y="24164"/>
                        <a:pt x="28849" y="25428"/>
                      </a:cubicBezTo>
                      <a:lnTo>
                        <a:pt x="7591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63562" name="Arc 74"/>
              <p:cNvSpPr>
                <a:spLocks/>
              </p:cNvSpPr>
              <p:nvPr/>
            </p:nvSpPr>
            <p:spPr bwMode="auto">
              <a:xfrm rot="1503463" flipH="1">
                <a:off x="5987" y="9939"/>
                <a:ext cx="2358" cy="1137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183"/>
                  <a:gd name="T1" fmla="*/ 0 h 10216"/>
                  <a:gd name="T2" fmla="*/ 21183 w 21183"/>
                  <a:gd name="T3" fmla="*/ 5992 h 10216"/>
                  <a:gd name="T4" fmla="*/ 0 w 21183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183" h="10216" fill="none" extrusionOk="0">
                    <a:moveTo>
                      <a:pt x="19031" y="-1"/>
                    </a:moveTo>
                    <a:cubicBezTo>
                      <a:pt x="20040" y="1879"/>
                      <a:pt x="20765" y="3899"/>
                      <a:pt x="21182" y="5992"/>
                    </a:cubicBezTo>
                  </a:path>
                  <a:path w="21183" h="10216" stroke="0" extrusionOk="0">
                    <a:moveTo>
                      <a:pt x="19031" y="-1"/>
                    </a:moveTo>
                    <a:cubicBezTo>
                      <a:pt x="20040" y="1879"/>
                      <a:pt x="20765" y="3899"/>
                      <a:pt x="21182" y="5992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563" name="Arc 75"/>
              <p:cNvSpPr>
                <a:spLocks/>
              </p:cNvSpPr>
              <p:nvPr/>
            </p:nvSpPr>
            <p:spPr bwMode="auto">
              <a:xfrm rot="1273814">
                <a:off x="4617" y="9353"/>
                <a:ext cx="2363" cy="1137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236"/>
                  <a:gd name="T1" fmla="*/ 0 h 10216"/>
                  <a:gd name="T2" fmla="*/ 21236 w 21236"/>
                  <a:gd name="T3" fmla="*/ 6266 h 10216"/>
                  <a:gd name="T4" fmla="*/ 0 w 21236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36" h="10216" fill="none" extrusionOk="0">
                    <a:moveTo>
                      <a:pt x="19031" y="-1"/>
                    </a:moveTo>
                    <a:cubicBezTo>
                      <a:pt x="20084" y="1962"/>
                      <a:pt x="20828" y="4076"/>
                      <a:pt x="21235" y="6266"/>
                    </a:cubicBezTo>
                  </a:path>
                  <a:path w="21236" h="10216" stroke="0" extrusionOk="0">
                    <a:moveTo>
                      <a:pt x="19031" y="-1"/>
                    </a:moveTo>
                    <a:cubicBezTo>
                      <a:pt x="20084" y="1962"/>
                      <a:pt x="20828" y="4076"/>
                      <a:pt x="21235" y="6266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63564" name="AutoShape 76"/>
              <p:cNvCxnSpPr>
                <a:cxnSpLocks noChangeShapeType="1"/>
              </p:cNvCxnSpPr>
              <p:nvPr/>
            </p:nvCxnSpPr>
            <p:spPr bwMode="auto">
              <a:xfrm>
                <a:off x="6518" y="9592"/>
                <a:ext cx="385" cy="184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63565" name="Arc 77"/>
              <p:cNvSpPr>
                <a:spLocks/>
              </p:cNvSpPr>
              <p:nvPr/>
            </p:nvSpPr>
            <p:spPr bwMode="auto">
              <a:xfrm rot="24238229" flipH="1" flipV="1">
                <a:off x="6608" y="10525"/>
                <a:ext cx="520" cy="544"/>
              </a:xfrm>
              <a:custGeom>
                <a:avLst/>
                <a:gdLst>
                  <a:gd name="G0" fmla="+- 6490 0 0"/>
                  <a:gd name="G1" fmla="+- 21600 0 0"/>
                  <a:gd name="G2" fmla="+- 21600 0 0"/>
                  <a:gd name="T0" fmla="*/ 0 w 28090"/>
                  <a:gd name="T1" fmla="*/ 998 h 25428"/>
                  <a:gd name="T2" fmla="*/ 27748 w 28090"/>
                  <a:gd name="T3" fmla="*/ 25428 h 25428"/>
                  <a:gd name="T4" fmla="*/ 6490 w 28090"/>
                  <a:gd name="T5" fmla="*/ 21600 h 25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090" h="25428" fill="none" extrusionOk="0">
                    <a:moveTo>
                      <a:pt x="0" y="998"/>
                    </a:moveTo>
                    <a:cubicBezTo>
                      <a:pt x="2099" y="336"/>
                      <a:pt x="4288" y="-1"/>
                      <a:pt x="6490" y="0"/>
                    </a:cubicBezTo>
                    <a:cubicBezTo>
                      <a:pt x="18419" y="0"/>
                      <a:pt x="28090" y="9670"/>
                      <a:pt x="28090" y="21600"/>
                    </a:cubicBezTo>
                    <a:cubicBezTo>
                      <a:pt x="28090" y="22883"/>
                      <a:pt x="27975" y="24164"/>
                      <a:pt x="27748" y="25428"/>
                    </a:cubicBezTo>
                  </a:path>
                  <a:path w="28090" h="25428" stroke="0" extrusionOk="0">
                    <a:moveTo>
                      <a:pt x="0" y="998"/>
                    </a:moveTo>
                    <a:cubicBezTo>
                      <a:pt x="2099" y="336"/>
                      <a:pt x="4288" y="-1"/>
                      <a:pt x="6490" y="0"/>
                    </a:cubicBezTo>
                    <a:cubicBezTo>
                      <a:pt x="18419" y="0"/>
                      <a:pt x="28090" y="9670"/>
                      <a:pt x="28090" y="21600"/>
                    </a:cubicBezTo>
                    <a:cubicBezTo>
                      <a:pt x="28090" y="22883"/>
                      <a:pt x="27975" y="24164"/>
                      <a:pt x="27748" y="25428"/>
                    </a:cubicBezTo>
                    <a:lnTo>
                      <a:pt x="649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566" name="Arc 78"/>
              <p:cNvSpPr>
                <a:spLocks/>
              </p:cNvSpPr>
              <p:nvPr/>
            </p:nvSpPr>
            <p:spPr bwMode="auto">
              <a:xfrm rot="63838" flipV="1">
                <a:off x="5531" y="10039"/>
                <a:ext cx="548" cy="611"/>
              </a:xfrm>
              <a:custGeom>
                <a:avLst/>
                <a:gdLst>
                  <a:gd name="G0" fmla="+- 4741 0 0"/>
                  <a:gd name="G1" fmla="+- 21600 0 0"/>
                  <a:gd name="G2" fmla="+- 21600 0 0"/>
                  <a:gd name="T0" fmla="*/ 0 w 26341"/>
                  <a:gd name="T1" fmla="*/ 527 h 25428"/>
                  <a:gd name="T2" fmla="*/ 25999 w 26341"/>
                  <a:gd name="T3" fmla="*/ 25428 h 25428"/>
                  <a:gd name="T4" fmla="*/ 4741 w 26341"/>
                  <a:gd name="T5" fmla="*/ 21600 h 25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41" h="25428" fill="none" extrusionOk="0">
                    <a:moveTo>
                      <a:pt x="-1" y="526"/>
                    </a:moveTo>
                    <a:cubicBezTo>
                      <a:pt x="1555" y="176"/>
                      <a:pt x="3146" y="-1"/>
                      <a:pt x="4741" y="0"/>
                    </a:cubicBezTo>
                    <a:cubicBezTo>
                      <a:pt x="16670" y="0"/>
                      <a:pt x="26341" y="9670"/>
                      <a:pt x="26341" y="21600"/>
                    </a:cubicBezTo>
                    <a:cubicBezTo>
                      <a:pt x="26341" y="22883"/>
                      <a:pt x="26226" y="24164"/>
                      <a:pt x="25999" y="25428"/>
                    </a:cubicBezTo>
                  </a:path>
                  <a:path w="26341" h="25428" stroke="0" extrusionOk="0">
                    <a:moveTo>
                      <a:pt x="-1" y="526"/>
                    </a:moveTo>
                    <a:cubicBezTo>
                      <a:pt x="1555" y="176"/>
                      <a:pt x="3146" y="-1"/>
                      <a:pt x="4741" y="0"/>
                    </a:cubicBezTo>
                    <a:cubicBezTo>
                      <a:pt x="16670" y="0"/>
                      <a:pt x="26341" y="9670"/>
                      <a:pt x="26341" y="21600"/>
                    </a:cubicBezTo>
                    <a:cubicBezTo>
                      <a:pt x="26341" y="22883"/>
                      <a:pt x="26226" y="24164"/>
                      <a:pt x="25999" y="25428"/>
                    </a:cubicBezTo>
                    <a:lnTo>
                      <a:pt x="4741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>
              <a:off x="4622888" y="1232516"/>
              <a:ext cx="3980202" cy="86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kolejne względne położenia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zęba narzędzia </a:t>
              </a:r>
              <a:r>
                <a:rPr lang="pl-PL" sz="2000" i="1" dirty="0" smtClean="0">
                  <a:latin typeface="Times New Roman" pitchFamily="18" charset="0"/>
                </a:rPr>
                <a:t>(w metodzie </a:t>
              </a:r>
              <a:r>
                <a:rPr lang="pl-PL" sz="2000" i="1" dirty="0" err="1" smtClean="0">
                  <a:latin typeface="Times New Roman" pitchFamily="18" charset="0"/>
                </a:rPr>
                <a:t>Maaga</a:t>
              </a:r>
              <a:r>
                <a:rPr lang="pl-PL" sz="2000" i="1" dirty="0" smtClean="0">
                  <a:latin typeface="Times New Roman" pitchFamily="18" charset="0"/>
                </a:rPr>
                <a:t>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6" name="AutoShape 80"/>
            <p:cNvCxnSpPr>
              <a:cxnSpLocks noChangeShapeType="1"/>
            </p:cNvCxnSpPr>
            <p:nvPr/>
          </p:nvCxnSpPr>
          <p:spPr bwMode="auto">
            <a:xfrm rot="10800000">
              <a:off x="5356343" y="1917233"/>
              <a:ext cx="1469461" cy="4267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oval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1214422"/>
            <a:ext cx="857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celu uniknięcia podcinania zębów, gdy  </a:t>
            </a: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latin typeface="Times New Roman"/>
                <a:cs typeface="Times New Roman"/>
              </a:rPr>
              <a:t>&lt; </a:t>
            </a:r>
            <a:r>
              <a:rPr lang="pl-PL" sz="3000" i="1" dirty="0" err="1" smtClean="0">
                <a:latin typeface="Times New Roman"/>
                <a:cs typeface="Times New Roman"/>
              </a:rPr>
              <a:t>z</a:t>
            </a:r>
            <a:r>
              <a:rPr lang="pl-PL" sz="1400" i="1" dirty="0" err="1" smtClean="0">
                <a:latin typeface="Times New Roman"/>
                <a:cs typeface="Times New Roman"/>
              </a:rPr>
              <a:t>g</a:t>
            </a:r>
            <a:endParaRPr lang="pl-PL" sz="1400" i="1" dirty="0" smtClean="0">
              <a:latin typeface="Times New Roman"/>
              <a:cs typeface="Times New Roman"/>
            </a:endParaRPr>
          </a:p>
          <a:p>
            <a:endParaRPr lang="pl-PL" sz="1400" i="1" dirty="0" smtClean="0">
              <a:latin typeface="Times New Roman"/>
              <a:cs typeface="Times New Roman"/>
            </a:endParaRPr>
          </a:p>
          <a:p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800" i="1" dirty="0" smtClean="0">
                <a:latin typeface="Times New Roman"/>
                <a:cs typeface="Times New Roman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pl-PL" sz="2800" i="1" dirty="0" smtClean="0">
                <a:latin typeface="Times New Roman"/>
                <a:cs typeface="Times New Roman"/>
              </a:rPr>
              <a:t>   </a:t>
            </a:r>
            <a:r>
              <a:rPr lang="pl-PL" sz="2800" dirty="0" smtClean="0">
                <a:latin typeface="Times New Roman"/>
                <a:cs typeface="Times New Roman"/>
              </a:rPr>
              <a:t>zęby skośne lub</a:t>
            </a:r>
          </a:p>
          <a:p>
            <a:pPr lvl="1">
              <a:buFont typeface="Arial" pitchFamily="34" charset="0"/>
              <a:buChar char="•"/>
            </a:pPr>
            <a:r>
              <a:rPr lang="pl-PL" sz="2800" dirty="0" smtClean="0">
                <a:latin typeface="Times New Roman"/>
                <a:cs typeface="Times New Roman"/>
              </a:rPr>
              <a:t>   zabieg technologiczny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8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przesunięcie zarysu</a:t>
            </a:r>
            <a:endParaRPr lang="pl-PL" sz="28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4929190" y="2928934"/>
            <a:ext cx="714380" cy="285752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dół 3"/>
          <p:cNvSpPr/>
          <p:nvPr/>
        </p:nvSpPr>
        <p:spPr>
          <a:xfrm>
            <a:off x="2000232" y="1714488"/>
            <a:ext cx="857256" cy="571504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71472" y="21429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Wykonywanie zębów z przesunięciem zarysu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85750" y="4057650"/>
          <a:ext cx="5857875" cy="2514600"/>
        </p:xfrm>
        <a:graphic>
          <a:graphicData uri="http://schemas.openxmlformats.org/presentationml/2006/ole">
            <p:oleObj spid="_x0000_s23557" name="Dokument" r:id="rId3" imgW="5920642" imgH="2543491" progId="Word.Document.12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000232" y="407194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narzędzie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143604" y="4429132"/>
            <a:ext cx="3000396" cy="20005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odsunięcie narzędzia</a:t>
            </a:r>
          </a:p>
          <a:p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przesunięcia</a:t>
            </a:r>
          </a:p>
          <a:p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zarysu</a:t>
            </a:r>
          </a:p>
          <a:p>
            <a:r>
              <a:rPr lang="pl-PL" sz="2400" dirty="0" smtClean="0">
                <a:latin typeface="Times New Roman"/>
                <a:cs typeface="Times New Roman"/>
              </a:rPr>
              <a:t>zwykle   </a:t>
            </a:r>
            <a:r>
              <a:rPr lang="pl-PL" sz="2400" i="1" dirty="0" smtClean="0">
                <a:latin typeface="Times New Roman"/>
                <a:cs typeface="Times New Roman"/>
              </a:rPr>
              <a:t>x &lt; </a:t>
            </a:r>
            <a:r>
              <a:rPr lang="pl-PL" sz="2400" dirty="0" smtClean="0">
                <a:latin typeface="Times New Roman"/>
                <a:cs typeface="Times New Roman"/>
              </a:rPr>
              <a:t>0,5</a:t>
            </a:r>
            <a:endParaRPr lang="pl-PL" sz="2400" i="1" dirty="0" smtClean="0">
              <a:latin typeface="Times New Roman"/>
              <a:cs typeface="Times New Roman"/>
            </a:endParaRPr>
          </a:p>
          <a:p>
            <a:r>
              <a:rPr lang="pl-PL" sz="2400" dirty="0" smtClean="0">
                <a:latin typeface="Times New Roman"/>
                <a:cs typeface="Times New Roman"/>
              </a:rPr>
              <a:t>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357290" y="614364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wykonywane koło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572000" y="635795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nominalne położenie narzędzia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 rot="16200000" flipH="1">
            <a:off x="4393405" y="5822173"/>
            <a:ext cx="1143008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16200000" flipH="1">
            <a:off x="4179091" y="5607859"/>
            <a:ext cx="928694" cy="857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ygięta strzałka 22"/>
          <p:cNvSpPr/>
          <p:nvPr/>
        </p:nvSpPr>
        <p:spPr>
          <a:xfrm rot="5400000" flipV="1">
            <a:off x="-1321603" y="3893347"/>
            <a:ext cx="3571900" cy="928694"/>
          </a:xfrm>
          <a:prstGeom prst="bentArrow">
            <a:avLst>
              <a:gd name="adj1" fmla="val 7365"/>
              <a:gd name="adj2" fmla="val 25000"/>
              <a:gd name="adj3" fmla="val 25000"/>
              <a:gd name="adj4" fmla="val 43750"/>
            </a:avLst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Strzałka w lewo 23"/>
          <p:cNvSpPr/>
          <p:nvPr/>
        </p:nvSpPr>
        <p:spPr>
          <a:xfrm rot="-1440000">
            <a:off x="5088222" y="3379912"/>
            <a:ext cx="1314668" cy="710156"/>
          </a:xfrm>
          <a:prstGeom prst="lef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25"/>
          <p:cNvCxnSpPr/>
          <p:nvPr/>
        </p:nvCxnSpPr>
        <p:spPr>
          <a:xfrm>
            <a:off x="5857884" y="4643446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357166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Główne cele zabiegu </a:t>
            </a:r>
            <a:r>
              <a:rPr lang="pl-PL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przesunięcia zarysu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8038" indent="-366713">
              <a:buFont typeface="Arial" pitchFamily="34" charset="0"/>
              <a:buChar char="•"/>
            </a:pP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zwiększenie wytrzymałości zębów</a:t>
            </a:r>
          </a:p>
          <a:p>
            <a:pPr lvl="1">
              <a:buFont typeface="Arial" pitchFamily="34" charset="0"/>
              <a:buChar char="•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niepodcinanie zębów (      koło)</a:t>
            </a:r>
          </a:p>
          <a:p>
            <a:pPr lvl="1">
              <a:buFont typeface="Arial" pitchFamily="34" charset="0"/>
              <a:buChar char="•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zmiana odległości osi kół (     przekładnia)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4511040" y="1515867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5072066" y="1957374"/>
            <a:ext cx="35719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91328" y="5526460"/>
            <a:ext cx="90011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możliwość dopasowywania odległości osi do potrzeb      </a:t>
            </a:r>
            <a:r>
              <a:rPr lang="pl-PL" sz="32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wym</a:t>
            </a: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(w niedużym zakresie)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7929586" y="5857892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rzałka zakrzywiona w prawo 18"/>
          <p:cNvSpPr/>
          <p:nvPr/>
        </p:nvSpPr>
        <p:spPr>
          <a:xfrm>
            <a:off x="142844" y="1442068"/>
            <a:ext cx="619156" cy="1423052"/>
          </a:xfrm>
          <a:prstGeom prst="curvedRightArrow">
            <a:avLst>
              <a:gd name="adj1" fmla="val 20881"/>
              <a:gd name="adj2" fmla="val 50000"/>
              <a:gd name="adj3" fmla="val 25000"/>
            </a:avLst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Wygięta strzałka 19"/>
          <p:cNvSpPr/>
          <p:nvPr/>
        </p:nvSpPr>
        <p:spPr>
          <a:xfrm rot="16200000" flipH="1" flipV="1">
            <a:off x="6163980" y="3302509"/>
            <a:ext cx="3615704" cy="798871"/>
          </a:xfrm>
          <a:prstGeom prst="bentArrow">
            <a:avLst>
              <a:gd name="adj1" fmla="val 0"/>
              <a:gd name="adj2" fmla="val 6402"/>
              <a:gd name="adj3" fmla="val 50000"/>
              <a:gd name="adj4" fmla="val 7000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777240" y="2315513"/>
            <a:ext cx="7254240" cy="2862322"/>
            <a:chOff x="777240" y="2315513"/>
            <a:chExt cx="7254240" cy="2862322"/>
          </a:xfrm>
        </p:grpSpPr>
        <p:sp>
          <p:nvSpPr>
            <p:cNvPr id="15" name="Prostokąt zaokrąglony 14"/>
            <p:cNvSpPr/>
            <p:nvPr/>
          </p:nvSpPr>
          <p:spPr>
            <a:xfrm>
              <a:off x="2285984" y="3877630"/>
              <a:ext cx="2928958" cy="10715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77240" y="2315513"/>
              <a:ext cx="7254240" cy="2862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 smtClean="0">
                  <a:latin typeface="Times New Roman" pitchFamily="18" charset="0"/>
                  <a:cs typeface="Times New Roman" pitchFamily="18" charset="0"/>
                </a:rPr>
                <a:t>możliwość spełnienia warunku  </a:t>
              </a:r>
              <a:r>
                <a:rPr lang="pl-PL" sz="3200" i="1" dirty="0" smtClean="0">
                  <a:latin typeface="Times New Roman" pitchFamily="18" charset="0"/>
                  <a:cs typeface="Times New Roman" pitchFamily="18" charset="0"/>
                </a:rPr>
                <a:t>z </a:t>
              </a:r>
              <a:r>
                <a:rPr lang="pl-PL" sz="2800" i="1" dirty="0" smtClean="0">
                  <a:latin typeface="Times New Roman"/>
                  <a:cs typeface="Times New Roman"/>
                </a:rPr>
                <a:t>≥ </a:t>
              </a:r>
              <a:r>
                <a:rPr lang="pl-PL" sz="3200" i="1" dirty="0" err="1" smtClean="0">
                  <a:latin typeface="Times New Roman"/>
                  <a:cs typeface="Times New Roman"/>
                </a:rPr>
                <a:t>z</a:t>
              </a:r>
              <a:r>
                <a:rPr lang="pl-PL" sz="1400" i="1" dirty="0" err="1" smtClean="0">
                  <a:latin typeface="Times New Roman"/>
                  <a:cs typeface="Times New Roman"/>
                </a:rPr>
                <a:t>g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 </a:t>
              </a:r>
              <a:endParaRPr lang="pl-PL" sz="2800" i="1" dirty="0" smtClean="0">
                <a:latin typeface="Times New Roman"/>
                <a:cs typeface="Times New Roman"/>
              </a:endParaRPr>
            </a:p>
            <a:p>
              <a:r>
                <a:rPr lang="pl-PL" sz="2800" dirty="0" smtClean="0">
                  <a:latin typeface="Times New Roman"/>
                  <a:cs typeface="Times New Roman"/>
                </a:rPr>
                <a:t>przy małej liczbie zębów, gdyż        </a:t>
              </a:r>
              <a:r>
                <a:rPr lang="pl-PL" sz="3200" i="1" dirty="0" smtClean="0">
                  <a:latin typeface="Times New Roman"/>
                  <a:cs typeface="Times New Roman"/>
                </a:rPr>
                <a:t>x   , </a:t>
              </a:r>
              <a:r>
                <a:rPr lang="pl-PL" sz="2800" dirty="0" smtClean="0">
                  <a:latin typeface="Times New Roman"/>
                  <a:cs typeface="Times New Roman"/>
                </a:rPr>
                <a:t>to  </a:t>
              </a:r>
              <a:r>
                <a:rPr lang="pl-PL" sz="3200" i="1" dirty="0" err="1" smtClean="0">
                  <a:latin typeface="Times New Roman"/>
                  <a:cs typeface="Times New Roman"/>
                </a:rPr>
                <a:t>z</a:t>
              </a:r>
              <a:r>
                <a:rPr lang="pl-PL" sz="1400" i="1" dirty="0" err="1" smtClean="0">
                  <a:latin typeface="Times New Roman"/>
                  <a:cs typeface="Times New Roman"/>
                </a:rPr>
                <a:t>g</a:t>
              </a:r>
              <a:r>
                <a:rPr lang="pl-PL" sz="2800" i="1" dirty="0" smtClean="0">
                  <a:latin typeface="Times New Roman"/>
                  <a:cs typeface="Times New Roman"/>
                </a:rPr>
                <a:t>     ,</a:t>
              </a:r>
            </a:p>
            <a:p>
              <a:r>
                <a:rPr lang="pl-PL" sz="2800" dirty="0" smtClean="0">
                  <a:latin typeface="Times New Roman"/>
                  <a:cs typeface="Times New Roman"/>
                </a:rPr>
                <a:t>np. w metodzie </a:t>
              </a:r>
              <a:r>
                <a:rPr lang="pl-PL" sz="2800" dirty="0" err="1" smtClean="0">
                  <a:latin typeface="Times New Roman"/>
                  <a:cs typeface="Times New Roman"/>
                </a:rPr>
                <a:t>Maaga</a:t>
              </a:r>
              <a:endParaRPr lang="pl-PL" sz="2800" dirty="0" smtClean="0">
                <a:latin typeface="Times New Roman"/>
                <a:cs typeface="Times New Roman"/>
              </a:endParaRPr>
            </a:p>
            <a:p>
              <a:endParaRPr lang="pl-PL" sz="2800" dirty="0" smtClean="0">
                <a:latin typeface="Times New Roman"/>
                <a:cs typeface="Times New Roman"/>
              </a:endParaRPr>
            </a:p>
            <a:p>
              <a:endParaRPr lang="pl-PL" sz="2800" i="1" dirty="0" smtClean="0">
                <a:latin typeface="Times New Roman"/>
                <a:cs typeface="Times New Roman"/>
              </a:endParaRPr>
            </a:p>
            <a:p>
              <a:r>
                <a:rPr lang="pl-PL" sz="1400" i="1" dirty="0" smtClean="0">
                  <a:latin typeface="Times New Roman"/>
                  <a:cs typeface="Times New Roman"/>
                </a:rPr>
                <a:t>       </a:t>
              </a:r>
              <a:r>
                <a:rPr lang="pl-PL" sz="2800" i="1" dirty="0" smtClean="0">
                  <a:latin typeface="Times New Roman"/>
                  <a:cs typeface="Times New Roman"/>
                </a:rPr>
                <a:t>  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 </a:t>
              </a:r>
              <a:r>
                <a:rPr lang="pl-PL" sz="3200" i="1" dirty="0" smtClean="0">
                  <a:latin typeface="Times New Roman"/>
                  <a:cs typeface="Times New Roman"/>
                </a:rPr>
                <a:t> </a:t>
              </a:r>
              <a:endParaRPr lang="pl-PL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5357818" y="3155946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 rot="5400000" flipH="1" flipV="1">
              <a:off x="6107917" y="3039899"/>
              <a:ext cx="285752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 rot="16200000" flipH="1">
              <a:off x="7408564" y="3045138"/>
              <a:ext cx="285752" cy="2857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4096706"/>
              <a:ext cx="1933575" cy="752475"/>
            </a:xfrm>
            <a:prstGeom prst="rect">
              <a:avLst/>
            </a:prstGeom>
            <a:noFill/>
          </p:spPr>
        </p:pic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21" name="Wygięta strzałka 20"/>
          <p:cNvSpPr/>
          <p:nvPr/>
        </p:nvSpPr>
        <p:spPr>
          <a:xfrm rot="16200000" flipH="1" flipV="1">
            <a:off x="7048414" y="384382"/>
            <a:ext cx="1206402" cy="2541422"/>
          </a:xfrm>
          <a:prstGeom prst="bentArrow">
            <a:avLst>
              <a:gd name="adj1" fmla="val 11846"/>
              <a:gd name="adj2" fmla="val 21941"/>
              <a:gd name="adj3" fmla="val 18882"/>
              <a:gd name="adj4" fmla="val 70005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0520" y="0"/>
            <a:ext cx="6812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Dwa rodzaje zabiegu technologicznego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przesunięcia zarysu</a:t>
            </a:r>
            <a:r>
              <a:rPr lang="pl-PL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(zęba):</a:t>
            </a:r>
          </a:p>
          <a:p>
            <a:pPr marL="274638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typu P-0</a:t>
            </a:r>
          </a:p>
          <a:p>
            <a:pPr marL="274638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typu P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480560" y="1478808"/>
            <a:ext cx="301752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Odległość osi kół 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0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6115669" y="2646218"/>
            <a:ext cx="132731" cy="4509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270760" y="1097280"/>
            <a:ext cx="2114427" cy="6331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72440" y="4648200"/>
            <a:ext cx="35052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Odległość osi kół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0  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 </a:t>
            </a:r>
            <a:r>
              <a:rPr lang="el-GR" sz="2400" i="1" dirty="0" smtClean="0">
                <a:latin typeface="Times New Roman"/>
                <a:cs typeface="Times New Roman"/>
              </a:rPr>
              <a:t>α</a:t>
            </a: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883920" y="1493520"/>
            <a:ext cx="502920" cy="30022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358640" y="3198368"/>
            <a:ext cx="478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Powinien być przy tym spełniony warunek niepodcinania zębów większego koła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≥ 2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pl-PL" sz="24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4165600" y="3087255"/>
            <a:ext cx="4682836" cy="1902691"/>
          </a:xfrm>
          <a:custGeom>
            <a:avLst/>
            <a:gdLst>
              <a:gd name="connsiteX0" fmla="*/ 1293091 w 4682836"/>
              <a:gd name="connsiteY0" fmla="*/ 43872 h 1902691"/>
              <a:gd name="connsiteX1" fmla="*/ 738909 w 4682836"/>
              <a:gd name="connsiteY1" fmla="*/ 43872 h 1902691"/>
              <a:gd name="connsiteX2" fmla="*/ 143164 w 4682836"/>
              <a:gd name="connsiteY2" fmla="*/ 140854 h 1902691"/>
              <a:gd name="connsiteX3" fmla="*/ 46182 w 4682836"/>
              <a:gd name="connsiteY3" fmla="*/ 501072 h 1902691"/>
              <a:gd name="connsiteX4" fmla="*/ 101600 w 4682836"/>
              <a:gd name="connsiteY4" fmla="*/ 1055254 h 1902691"/>
              <a:gd name="connsiteX5" fmla="*/ 655782 w 4682836"/>
              <a:gd name="connsiteY5" fmla="*/ 1609436 h 1902691"/>
              <a:gd name="connsiteX6" fmla="*/ 1833418 w 4682836"/>
              <a:gd name="connsiteY6" fmla="*/ 1734127 h 1902691"/>
              <a:gd name="connsiteX7" fmla="*/ 3454400 w 4682836"/>
              <a:gd name="connsiteY7" fmla="*/ 1734127 h 1902691"/>
              <a:gd name="connsiteX8" fmla="*/ 4521200 w 4682836"/>
              <a:gd name="connsiteY8" fmla="*/ 722745 h 1902691"/>
              <a:gd name="connsiteX9" fmla="*/ 4424218 w 4682836"/>
              <a:gd name="connsiteY9" fmla="*/ 113145 h 1902691"/>
              <a:gd name="connsiteX10" fmla="*/ 3731491 w 4682836"/>
              <a:gd name="connsiteY10" fmla="*/ 43872 h 1902691"/>
              <a:gd name="connsiteX11" fmla="*/ 2844800 w 4682836"/>
              <a:gd name="connsiteY11" fmla="*/ 43872 h 1902691"/>
              <a:gd name="connsiteX12" fmla="*/ 1223818 w 4682836"/>
              <a:gd name="connsiteY12" fmla="*/ 43872 h 1902691"/>
              <a:gd name="connsiteX13" fmla="*/ 1223818 w 4682836"/>
              <a:gd name="connsiteY13" fmla="*/ 43872 h 190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2836" h="1902691">
                <a:moveTo>
                  <a:pt x="1293091" y="43872"/>
                </a:moveTo>
                <a:cubicBezTo>
                  <a:pt x="1111827" y="35790"/>
                  <a:pt x="930563" y="27708"/>
                  <a:pt x="738909" y="43872"/>
                </a:cubicBezTo>
                <a:cubicBezTo>
                  <a:pt x="547255" y="60036"/>
                  <a:pt x="258618" y="64654"/>
                  <a:pt x="143164" y="140854"/>
                </a:cubicBezTo>
                <a:cubicBezTo>
                  <a:pt x="27710" y="217054"/>
                  <a:pt x="53109" y="348672"/>
                  <a:pt x="46182" y="501072"/>
                </a:cubicBezTo>
                <a:cubicBezTo>
                  <a:pt x="39255" y="653472"/>
                  <a:pt x="0" y="870527"/>
                  <a:pt x="101600" y="1055254"/>
                </a:cubicBezTo>
                <a:cubicBezTo>
                  <a:pt x="203200" y="1239981"/>
                  <a:pt x="367146" y="1496291"/>
                  <a:pt x="655782" y="1609436"/>
                </a:cubicBezTo>
                <a:cubicBezTo>
                  <a:pt x="944418" y="1722581"/>
                  <a:pt x="1366982" y="1713345"/>
                  <a:pt x="1833418" y="1734127"/>
                </a:cubicBezTo>
                <a:cubicBezTo>
                  <a:pt x="2299854" y="1754909"/>
                  <a:pt x="3006436" y="1902691"/>
                  <a:pt x="3454400" y="1734127"/>
                </a:cubicBezTo>
                <a:cubicBezTo>
                  <a:pt x="3902364" y="1565563"/>
                  <a:pt x="4359564" y="992909"/>
                  <a:pt x="4521200" y="722745"/>
                </a:cubicBezTo>
                <a:cubicBezTo>
                  <a:pt x="4682836" y="452581"/>
                  <a:pt x="4555836" y="226291"/>
                  <a:pt x="4424218" y="113145"/>
                </a:cubicBezTo>
                <a:cubicBezTo>
                  <a:pt x="4292600" y="0"/>
                  <a:pt x="3994727" y="55417"/>
                  <a:pt x="3731491" y="43872"/>
                </a:cubicBezTo>
                <a:cubicBezTo>
                  <a:pt x="3468255" y="32327"/>
                  <a:pt x="2844800" y="43872"/>
                  <a:pt x="2844800" y="43872"/>
                </a:cubicBezTo>
                <a:lnTo>
                  <a:pt x="1223818" y="43872"/>
                </a:lnTo>
                <a:lnTo>
                  <a:pt x="1223818" y="43872"/>
                </a:lnTo>
              </a:path>
            </a:pathLst>
          </a:cu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80842" y="571480"/>
            <a:ext cx="3786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OT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okrąg toczny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OW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okrąg wierzchołkowy</a:t>
            </a:r>
          </a:p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(wierzchołków)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OZ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okrąg zasadniczy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odcinek </a:t>
            </a:r>
            <a:r>
              <a:rPr lang="pl-PL" sz="24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przyporu</a:t>
            </a:r>
            <a:endParaRPr lang="pl-PL" sz="2400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toczny kąt </a:t>
            </a:r>
            <a:r>
              <a:rPr lang="pl-PL" sz="24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przyporu</a:t>
            </a:r>
            <a:endParaRPr lang="pl-PL" sz="24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54880" y="3895732"/>
            <a:ext cx="438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OP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okrąg podziałowy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(d)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OS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okrąg stóp</a:t>
            </a: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‒ podziałka na promieniu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podziałka nominalna </a:t>
            </a:r>
          </a:p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(na promieniu d/2)</a:t>
            </a: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podziałka zasadnicza</a:t>
            </a: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grubość zęba na promieniu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4097" name="Picture 1" descr="E:\Documents and Settings\tadeusz\Moje dokumenty\Dydaktyka\PKM\PKM III\rysunki do PKM\rysunki PKM\rys. 9.12.jpg"/>
          <p:cNvPicPr>
            <a:picLocks noChangeAspect="1" noChangeArrowheads="1"/>
          </p:cNvPicPr>
          <p:nvPr/>
        </p:nvPicPr>
        <p:blipFill>
          <a:blip r:embed="rId2" cstate="print"/>
          <a:srcRect l="6893" t="10317" r="44119" b="7540"/>
          <a:stretch>
            <a:fillRect/>
          </a:stretch>
        </p:blipFill>
        <p:spPr bwMode="auto">
          <a:xfrm>
            <a:off x="452292" y="3586186"/>
            <a:ext cx="3931920" cy="3363254"/>
          </a:xfrm>
          <a:prstGeom prst="rect">
            <a:avLst/>
          </a:prstGeom>
          <a:noFill/>
        </p:spPr>
      </p:pic>
      <p:grpSp>
        <p:nvGrpSpPr>
          <p:cNvPr id="18" name="Grupa 17"/>
          <p:cNvGrpSpPr/>
          <p:nvPr/>
        </p:nvGrpSpPr>
        <p:grpSpPr>
          <a:xfrm>
            <a:off x="501471" y="0"/>
            <a:ext cx="4380271" cy="3672840"/>
            <a:chOff x="1489587" y="0"/>
            <a:chExt cx="4380271" cy="3672840"/>
          </a:xfrm>
        </p:grpSpPr>
        <p:pic>
          <p:nvPicPr>
            <p:cNvPr id="2" name="Obraz 1" descr="rys.11po_0.tmp"/>
            <p:cNvPicPr>
              <a:picLocks noChangeAspect="1"/>
            </p:cNvPicPr>
            <p:nvPr/>
          </p:nvPicPr>
          <p:blipFill>
            <a:blip r:embed="rId3" cstate="print"/>
            <a:srcRect l="16535" r="3210" b="46444"/>
            <a:stretch>
              <a:fillRect/>
            </a:stretch>
          </p:blipFill>
          <p:spPr>
            <a:xfrm>
              <a:off x="1489587" y="0"/>
              <a:ext cx="4380271" cy="36728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cxnSp>
          <p:nvCxnSpPr>
            <p:cNvPr id="10" name="Łącznik prosty 9"/>
            <p:cNvCxnSpPr/>
            <p:nvPr/>
          </p:nvCxnSpPr>
          <p:spPr>
            <a:xfrm flipV="1">
              <a:off x="3138055" y="1806731"/>
              <a:ext cx="431222" cy="285750"/>
            </a:xfrm>
            <a:prstGeom prst="line">
              <a:avLst/>
            </a:prstGeom>
            <a:ln w="3810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a 11"/>
            <p:cNvSpPr/>
            <p:nvPr/>
          </p:nvSpPr>
          <p:spPr>
            <a:xfrm flipV="1">
              <a:off x="3111647" y="2071752"/>
              <a:ext cx="46759" cy="467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 flipV="1">
              <a:off x="3541539" y="1782572"/>
              <a:ext cx="46759" cy="467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3012829" y="1899138"/>
              <a:ext cx="164124" cy="17975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919046" y="1828797"/>
              <a:ext cx="339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l-PL" sz="12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Elipsa 16"/>
            <p:cNvSpPr/>
            <p:nvPr/>
          </p:nvSpPr>
          <p:spPr>
            <a:xfrm>
              <a:off x="3622426" y="1672491"/>
              <a:ext cx="246189" cy="144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544264" y="1590430"/>
              <a:ext cx="3790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pl-PL" sz="12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E:\Documents and Settings\tadeusz\Moje dokumenty\Dydaktyka\PKM\PKM III\rysunki do PKM\rysunki PKM\rys. 9.22.jpg"/>
          <p:cNvPicPr>
            <a:picLocks noChangeAspect="1" noChangeArrowheads="1"/>
          </p:cNvPicPr>
          <p:nvPr/>
        </p:nvPicPr>
        <p:blipFill>
          <a:blip r:embed="rId2" cstate="print"/>
          <a:srcRect t="3595" r="5227"/>
          <a:stretch>
            <a:fillRect/>
          </a:stretch>
        </p:blipFill>
        <p:spPr bwMode="auto">
          <a:xfrm>
            <a:off x="478279" y="206477"/>
            <a:ext cx="6954908" cy="571661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3880" y="5660412"/>
            <a:ext cx="725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Współpraca kół walcowych wykonanych z przesunięciem zarysu </a:t>
            </a:r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typu P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&gt; 0, </a:t>
            </a:r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&gt; 0)</a:t>
            </a:r>
            <a:endParaRPr lang="pl-PL" sz="2400" baseline="-250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35280" y="182880"/>
            <a:ext cx="483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Jeśli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400" i="1" dirty="0" smtClean="0">
                <a:latin typeface="Times New Roman"/>
                <a:cs typeface="Times New Roman"/>
              </a:rPr>
              <a:t>&gt; </a:t>
            </a:r>
            <a:r>
              <a:rPr lang="pl-PL" sz="2400" dirty="0" smtClean="0">
                <a:latin typeface="Times New Roman"/>
                <a:cs typeface="Times New Roman"/>
              </a:rPr>
              <a:t>0 (odsunięcie narzędzia), to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96840" y="1158240"/>
            <a:ext cx="339852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korzystna zmiana kształtu zęba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42560" y="3017520"/>
            <a:ext cx="242316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 0  i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&gt; 0</a:t>
            </a:r>
          </a:p>
          <a:p>
            <a:endParaRPr lang="pl-PL" sz="2400" dirty="0" smtClean="0">
              <a:latin typeface="Times New Roman"/>
              <a:cs typeface="Times New Roman"/>
            </a:endParaRPr>
          </a:p>
          <a:p>
            <a:r>
              <a:rPr lang="pl-PL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zabieg </a:t>
            </a:r>
            <a:r>
              <a:rPr lang="pl-PL" sz="2400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typu P</a:t>
            </a:r>
            <a:endParaRPr lang="pl-PL" sz="24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6050280" y="2026920"/>
            <a:ext cx="777240" cy="978408"/>
          </a:xfrm>
          <a:prstGeom prst="downArrow">
            <a:avLst/>
          </a:prstGeom>
          <a:solidFill>
            <a:srgbClr val="FFFFCC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Wygięta strzałka 7"/>
          <p:cNvSpPr/>
          <p:nvPr/>
        </p:nvSpPr>
        <p:spPr>
          <a:xfrm rot="5400000">
            <a:off x="5571744" y="54864"/>
            <a:ext cx="746760" cy="1399032"/>
          </a:xfrm>
          <a:prstGeom prst="bentArrow">
            <a:avLst>
              <a:gd name="adj1" fmla="val 12668"/>
              <a:gd name="adj2" fmla="val 25000"/>
              <a:gd name="adj3" fmla="val 25000"/>
              <a:gd name="adj4" fmla="val 43750"/>
            </a:avLst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1960" y="4937760"/>
            <a:ext cx="591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Ograniczenie  współczynnika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 góry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warunku na grubość zęba przy wierzchołku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≥ s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g         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(zwykle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≈ 0,4</a:t>
            </a:r>
            <a:r>
              <a:rPr lang="pl-PL" sz="2400" i="1" dirty="0" smtClean="0">
                <a:latin typeface="Times New Roman"/>
                <a:cs typeface="Times New Roman"/>
              </a:rPr>
              <a:t> m </a:t>
            </a:r>
            <a:r>
              <a:rPr lang="pl-PL" sz="2400" dirty="0" smtClean="0">
                <a:latin typeface="Times New Roman"/>
                <a:cs typeface="Times New Roman"/>
              </a:rPr>
              <a:t>)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Łuk 9"/>
          <p:cNvSpPr/>
          <p:nvPr/>
        </p:nvSpPr>
        <p:spPr>
          <a:xfrm>
            <a:off x="5440680" y="5215515"/>
            <a:ext cx="1402080" cy="760284"/>
          </a:xfrm>
          <a:prstGeom prst="arc">
            <a:avLst>
              <a:gd name="adj1" fmla="val 16200000"/>
              <a:gd name="adj2" fmla="val 4242142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4" name="Grupa 23"/>
          <p:cNvGrpSpPr/>
          <p:nvPr/>
        </p:nvGrpSpPr>
        <p:grpSpPr>
          <a:xfrm>
            <a:off x="1115755" y="796833"/>
            <a:ext cx="2875935" cy="2962136"/>
            <a:chOff x="1154944" y="796833"/>
            <a:chExt cx="2875935" cy="2962136"/>
          </a:xfrm>
        </p:grpSpPr>
        <p:pic>
          <p:nvPicPr>
            <p:cNvPr id="79873" name="Picture 1" descr="E:\Documents and Settings\tadeusz\Moje dokumenty\Dydaktyka\PKM\PKM III\rysunki do PKM\rysunki PKM\rys. 9.21.jpg"/>
            <p:cNvPicPr>
              <a:picLocks noChangeAspect="1" noChangeArrowheads="1"/>
            </p:cNvPicPr>
            <p:nvPr/>
          </p:nvPicPr>
          <p:blipFill>
            <a:blip r:embed="rId2" cstate="print"/>
            <a:srcRect l="17304" t="19731" r="17804" b="9926"/>
            <a:stretch>
              <a:fillRect/>
            </a:stretch>
          </p:blipFill>
          <p:spPr bwMode="auto">
            <a:xfrm>
              <a:off x="1154944" y="1354982"/>
              <a:ext cx="2875935" cy="2403987"/>
            </a:xfrm>
            <a:prstGeom prst="rect">
              <a:avLst/>
            </a:prstGeom>
            <a:noFill/>
          </p:spPr>
        </p:pic>
        <p:cxnSp>
          <p:nvCxnSpPr>
            <p:cNvPr id="13" name="Łącznik prosty 12"/>
            <p:cNvCxnSpPr/>
            <p:nvPr/>
          </p:nvCxnSpPr>
          <p:spPr>
            <a:xfrm flipV="1">
              <a:off x="2462980" y="1224116"/>
              <a:ext cx="0" cy="442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flipV="1">
              <a:off x="2659625" y="1243781"/>
              <a:ext cx="0" cy="442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>
              <a:off x="2050026" y="1283110"/>
              <a:ext cx="4277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 flipH="1">
              <a:off x="2654710" y="1283109"/>
              <a:ext cx="5161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>
              <a:off x="2389239" y="1283106"/>
              <a:ext cx="3244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2749642" y="796833"/>
              <a:ext cx="503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l-PL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Łącznik prosty ze strzałką 19"/>
          <p:cNvCxnSpPr/>
          <p:nvPr/>
        </p:nvCxnSpPr>
        <p:spPr>
          <a:xfrm>
            <a:off x="6430297" y="3495368"/>
            <a:ext cx="0" cy="35396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olny kształt 20"/>
          <p:cNvSpPr/>
          <p:nvPr/>
        </p:nvSpPr>
        <p:spPr>
          <a:xfrm>
            <a:off x="399245" y="5743979"/>
            <a:ext cx="141666" cy="798490"/>
          </a:xfrm>
          <a:custGeom>
            <a:avLst/>
            <a:gdLst>
              <a:gd name="connsiteX0" fmla="*/ 64395 w 103031"/>
              <a:gd name="connsiteY0" fmla="*/ 0 h 669702"/>
              <a:gd name="connsiteX1" fmla="*/ 25758 w 103031"/>
              <a:gd name="connsiteY1" fmla="*/ 103031 h 669702"/>
              <a:gd name="connsiteX2" fmla="*/ 0 w 103031"/>
              <a:gd name="connsiteY2" fmla="*/ 296214 h 669702"/>
              <a:gd name="connsiteX3" fmla="*/ 25758 w 103031"/>
              <a:gd name="connsiteY3" fmla="*/ 450761 h 669702"/>
              <a:gd name="connsiteX4" fmla="*/ 51516 w 103031"/>
              <a:gd name="connsiteY4" fmla="*/ 528034 h 669702"/>
              <a:gd name="connsiteX5" fmla="*/ 103031 w 103031"/>
              <a:gd name="connsiteY5" fmla="*/ 669702 h 669702"/>
              <a:gd name="connsiteX6" fmla="*/ 103031 w 103031"/>
              <a:gd name="connsiteY6" fmla="*/ 669702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31" h="669702">
                <a:moveTo>
                  <a:pt x="64395" y="0"/>
                </a:moveTo>
                <a:cubicBezTo>
                  <a:pt x="50442" y="26831"/>
                  <a:pt x="36490" y="53662"/>
                  <a:pt x="25758" y="103031"/>
                </a:cubicBezTo>
                <a:cubicBezTo>
                  <a:pt x="15026" y="152400"/>
                  <a:pt x="0" y="238259"/>
                  <a:pt x="0" y="296214"/>
                </a:cubicBezTo>
                <a:cubicBezTo>
                  <a:pt x="0" y="354169"/>
                  <a:pt x="17172" y="412124"/>
                  <a:pt x="25758" y="450761"/>
                </a:cubicBezTo>
                <a:cubicBezTo>
                  <a:pt x="34344" y="489398"/>
                  <a:pt x="38637" y="491544"/>
                  <a:pt x="51516" y="528034"/>
                </a:cubicBezTo>
                <a:cubicBezTo>
                  <a:pt x="64395" y="564524"/>
                  <a:pt x="103031" y="669702"/>
                  <a:pt x="103031" y="669702"/>
                </a:cubicBezTo>
                <a:lnTo>
                  <a:pt x="103031" y="66970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/>
        </p:nvSpPr>
        <p:spPr>
          <a:xfrm flipH="1">
            <a:off x="6089561" y="5728954"/>
            <a:ext cx="141666" cy="798490"/>
          </a:xfrm>
          <a:custGeom>
            <a:avLst/>
            <a:gdLst>
              <a:gd name="connsiteX0" fmla="*/ 64395 w 103031"/>
              <a:gd name="connsiteY0" fmla="*/ 0 h 669702"/>
              <a:gd name="connsiteX1" fmla="*/ 25758 w 103031"/>
              <a:gd name="connsiteY1" fmla="*/ 103031 h 669702"/>
              <a:gd name="connsiteX2" fmla="*/ 0 w 103031"/>
              <a:gd name="connsiteY2" fmla="*/ 296214 h 669702"/>
              <a:gd name="connsiteX3" fmla="*/ 25758 w 103031"/>
              <a:gd name="connsiteY3" fmla="*/ 450761 h 669702"/>
              <a:gd name="connsiteX4" fmla="*/ 51516 w 103031"/>
              <a:gd name="connsiteY4" fmla="*/ 528034 h 669702"/>
              <a:gd name="connsiteX5" fmla="*/ 103031 w 103031"/>
              <a:gd name="connsiteY5" fmla="*/ 669702 h 669702"/>
              <a:gd name="connsiteX6" fmla="*/ 103031 w 103031"/>
              <a:gd name="connsiteY6" fmla="*/ 669702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31" h="669702">
                <a:moveTo>
                  <a:pt x="64395" y="0"/>
                </a:moveTo>
                <a:cubicBezTo>
                  <a:pt x="50442" y="26831"/>
                  <a:pt x="36490" y="53662"/>
                  <a:pt x="25758" y="103031"/>
                </a:cubicBezTo>
                <a:cubicBezTo>
                  <a:pt x="15026" y="152400"/>
                  <a:pt x="0" y="238259"/>
                  <a:pt x="0" y="296214"/>
                </a:cubicBezTo>
                <a:cubicBezTo>
                  <a:pt x="0" y="354169"/>
                  <a:pt x="17172" y="412124"/>
                  <a:pt x="25758" y="450761"/>
                </a:cubicBezTo>
                <a:cubicBezTo>
                  <a:pt x="34344" y="489398"/>
                  <a:pt x="38637" y="491544"/>
                  <a:pt x="51516" y="528034"/>
                </a:cubicBezTo>
                <a:cubicBezTo>
                  <a:pt x="64395" y="564524"/>
                  <a:pt x="103031" y="669702"/>
                  <a:pt x="103031" y="669702"/>
                </a:cubicBezTo>
                <a:lnTo>
                  <a:pt x="103031" y="66970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357166"/>
            <a:ext cx="828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Zabieg </a:t>
            </a:r>
            <a:r>
              <a:rPr lang="pl-PL" sz="28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przesunięcia zarysu              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zmiana kształtu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i wymiarów </a:t>
            </a: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zębów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5000628" y="428604"/>
            <a:ext cx="978408" cy="428628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00034" y="1857364"/>
            <a:ext cx="5715040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Wymiary koła</a:t>
            </a:r>
          </a:p>
          <a:p>
            <a:endParaRPr lang="pl-PL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d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= d +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y +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– k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>
              <a:buFont typeface="Arial" pitchFamily="34" charset="0"/>
              <a:buChar char="•"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= d –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m + c</a:t>
            </a:r>
          </a:p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pl-PL" sz="28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2428860" y="364331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357950" y="1714488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 projektu zabiegu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przesunięcia zarysu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rot="10800000" flipV="1">
            <a:off x="4643438" y="2000240"/>
            <a:ext cx="1714512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V="1">
            <a:off x="5072066" y="2000240"/>
            <a:ext cx="1285884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428992" y="500063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założone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 rot="5400000">
            <a:off x="3214679" y="4357695"/>
            <a:ext cx="1143009" cy="42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0800000" flipV="1">
            <a:off x="3643306" y="3929064"/>
            <a:ext cx="1643076" cy="1214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5786446" y="4572008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 obliczeń wytrzymałościowych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Łącznik prosty 20"/>
          <p:cNvCxnSpPr/>
          <p:nvPr/>
        </p:nvCxnSpPr>
        <p:spPr>
          <a:xfrm rot="16200000" flipH="1">
            <a:off x="5143504" y="3929066"/>
            <a:ext cx="114300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rzałka w dół 32"/>
          <p:cNvSpPr/>
          <p:nvPr/>
        </p:nvSpPr>
        <p:spPr>
          <a:xfrm>
            <a:off x="6429388" y="5429264"/>
            <a:ext cx="285752" cy="97840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714348" y="585789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współczynnik skrócenia</a:t>
            </a:r>
          </a:p>
          <a:p>
            <a:r>
              <a:rPr lang="pl-PL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głowy zęba  </a:t>
            </a:r>
            <a:endParaRPr lang="pl-PL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22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E:\Documents and Settings\tadeusz\Moje dokumenty\Dydaktyka\PKM\PKM III\rysunki do PKM\rysunki PKM\rys. 9.22.jpg"/>
          <p:cNvPicPr>
            <a:picLocks noChangeAspect="1" noChangeArrowheads="1"/>
          </p:cNvPicPr>
          <p:nvPr/>
        </p:nvPicPr>
        <p:blipFill>
          <a:blip r:embed="rId2" cstate="print"/>
          <a:srcRect t="3595" r="5227"/>
          <a:stretch>
            <a:fillRect/>
          </a:stretch>
        </p:blipFill>
        <p:spPr bwMode="auto">
          <a:xfrm>
            <a:off x="-111641" y="1445309"/>
            <a:ext cx="5795658" cy="476376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91440"/>
            <a:ext cx="416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Projekt zabiegu</a:t>
            </a:r>
          </a:p>
          <a:p>
            <a:r>
              <a:rPr lang="pl-PL" sz="2800" b="1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przesunięcia zarysu</a:t>
            </a:r>
            <a:endParaRPr lang="pl-PL" sz="2800" b="1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trzałka w dół 7"/>
          <p:cNvSpPr/>
          <p:nvPr/>
        </p:nvSpPr>
        <p:spPr>
          <a:xfrm rot="16483231">
            <a:off x="4296446" y="-279918"/>
            <a:ext cx="484632" cy="1868653"/>
          </a:xfrm>
          <a:prstGeom prst="downArrow">
            <a:avLst/>
          </a:prstGeom>
          <a:solidFill>
            <a:srgbClr val="FF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868322" y="245740"/>
            <a:ext cx="1714512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x</a:t>
            </a:r>
            <a:r>
              <a:rPr kumimoji="0" lang="pl-PL" sz="24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?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x</a:t>
            </a:r>
            <a:r>
              <a:rPr kumimoji="0" lang="pl-PL" sz="24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?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= ?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834640"/>
            <a:ext cx="3533775" cy="78105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642360"/>
            <a:ext cx="1704975" cy="714375"/>
          </a:xfrm>
          <a:prstGeom prst="rect">
            <a:avLst/>
          </a:prstGeom>
          <a:noFill/>
        </p:spPr>
      </p:pic>
      <p:sp>
        <p:nvSpPr>
          <p:cNvPr id="11" name="Strzałka w dół 10"/>
          <p:cNvSpPr/>
          <p:nvPr/>
        </p:nvSpPr>
        <p:spPr>
          <a:xfrm rot="10800000">
            <a:off x="6800902" y="4529574"/>
            <a:ext cx="869483" cy="606306"/>
          </a:xfrm>
          <a:prstGeom prst="down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532120" y="5090160"/>
            <a:ext cx="361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odpowiednich trójkątów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44880" y="6233160"/>
            <a:ext cx="757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oraz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nie zmieniają się w wyniku zabiegu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117690" y="3583858"/>
            <a:ext cx="250723" cy="33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704732" y="4483511"/>
            <a:ext cx="58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0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2880" y="351450"/>
            <a:ext cx="844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Ważniejsze wyrażenia określające zabieg  </a:t>
            </a:r>
            <a:r>
              <a:rPr lang="pl-PL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przesunięcia  zarysu </a:t>
            </a:r>
            <a:endParaRPr lang="pl-PL" sz="24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163800" y="1175364"/>
            <a:ext cx="6587520" cy="5393076"/>
            <a:chOff x="285720" y="428604"/>
            <a:chExt cx="6587520" cy="5393076"/>
          </a:xfrm>
        </p:grpSpPr>
        <p:sp>
          <p:nvSpPr>
            <p:cNvPr id="24" name="Prostokąt 23"/>
            <p:cNvSpPr/>
            <p:nvPr/>
          </p:nvSpPr>
          <p:spPr>
            <a:xfrm>
              <a:off x="285720" y="428604"/>
              <a:ext cx="6587520" cy="53930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7674" y="2662246"/>
              <a:ext cx="4838700" cy="904875"/>
            </a:xfrm>
            <a:prstGeom prst="rect">
              <a:avLst/>
            </a:prstGeom>
            <a:noFill/>
          </p:spPr>
        </p:pic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9994" y="3688096"/>
              <a:ext cx="2562225" cy="476250"/>
            </a:xfrm>
            <a:prstGeom prst="rect">
              <a:avLst/>
            </a:prstGeom>
            <a:noFill/>
          </p:spPr>
        </p:pic>
        <p:pic>
          <p:nvPicPr>
            <p:cNvPr id="25616" name="Picture 1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714356"/>
              <a:ext cx="2228850" cy="885825"/>
            </a:xfrm>
            <a:prstGeom prst="rect">
              <a:avLst/>
            </a:prstGeom>
            <a:noFill/>
          </p:spPr>
        </p:pic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0960" y="1706880"/>
              <a:ext cx="2800350" cy="476250"/>
            </a:xfrm>
            <a:prstGeom prst="rect">
              <a:avLst/>
            </a:prstGeom>
            <a:noFill/>
          </p:spPr>
        </p:pic>
        <p:sp>
          <p:nvSpPr>
            <p:cNvPr id="31" name="pole tekstowe 30"/>
            <p:cNvSpPr txBox="1"/>
            <p:nvPr/>
          </p:nvSpPr>
          <p:spPr>
            <a:xfrm>
              <a:off x="2941320" y="364236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gdzie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2910840" y="16764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gdzie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5782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4861560"/>
              <a:ext cx="3257550" cy="790575"/>
            </a:xfrm>
            <a:prstGeom prst="rect">
              <a:avLst/>
            </a:prstGeom>
            <a:noFill/>
          </p:spPr>
        </p:pic>
      </p:grp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873240" y="5364480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Jeśli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pl-PL" sz="2400" i="1" dirty="0" smtClean="0">
                <a:latin typeface="Times New Roman"/>
                <a:cs typeface="Times New Roman"/>
              </a:rPr>
              <a:t>&gt; </a:t>
            </a:r>
            <a:r>
              <a:rPr lang="pl-PL" sz="2400" dirty="0" smtClean="0">
                <a:latin typeface="Times New Roman"/>
                <a:cs typeface="Times New Roman"/>
              </a:rPr>
              <a:t>0,1, </a:t>
            </a:r>
          </a:p>
          <a:p>
            <a:r>
              <a:rPr lang="pl-PL" sz="2400" dirty="0" smtClean="0">
                <a:latin typeface="Times New Roman"/>
                <a:cs typeface="Times New Roman"/>
              </a:rPr>
              <a:t>głowy skracane o </a:t>
            </a:r>
            <a:r>
              <a:rPr lang="pl-PL" sz="2400" i="1" dirty="0" smtClean="0">
                <a:latin typeface="Times New Roman"/>
                <a:cs typeface="Times New Roman"/>
              </a:rPr>
              <a:t>km </a:t>
            </a:r>
            <a:r>
              <a:rPr lang="pl-PL" sz="2400" dirty="0" smtClean="0">
                <a:latin typeface="Times New Roman"/>
                <a:cs typeface="Times New Roman"/>
              </a:rPr>
              <a:t>mm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6903720" y="3627120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inwoluta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kąta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3368040" y="15240"/>
            <a:ext cx="1828800" cy="457200"/>
          </a:xfrm>
          <a:prstGeom prst="downArrow">
            <a:avLst>
              <a:gd name="adj1" fmla="val 50000"/>
              <a:gd name="adj2" fmla="val 66667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289560" y="1071522"/>
            <a:ext cx="5913120" cy="1938992"/>
            <a:chOff x="289560" y="1097280"/>
            <a:chExt cx="5913120" cy="1938992"/>
          </a:xfrm>
        </p:grpSpPr>
        <p:sp>
          <p:nvSpPr>
            <p:cNvPr id="4" name="pole tekstowe 3"/>
            <p:cNvSpPr txBox="1"/>
            <p:nvPr/>
          </p:nvSpPr>
          <p:spPr>
            <a:xfrm>
              <a:off x="289560" y="1097280"/>
              <a:ext cx="5913120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Przesunięcie </a:t>
              </a:r>
              <a:r>
                <a:rPr lang="pl-PL" sz="2400" b="1" i="1" dirty="0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typu P-0</a:t>
              </a:r>
            </a:p>
            <a:p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a,    </a:t>
              </a:r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      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0  i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0</a:t>
              </a:r>
            </a:p>
            <a:p>
              <a:endParaRPr lang="pl-PL" sz="24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oraz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≥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,  gdzie  </a:t>
              </a:r>
            </a:p>
            <a:p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3280" y="2057400"/>
              <a:ext cx="2066925" cy="752475"/>
            </a:xfrm>
            <a:prstGeom prst="rect">
              <a:avLst/>
            </a:prstGeom>
            <a:noFill/>
          </p:spPr>
        </p:pic>
      </p:grpSp>
      <p:cxnSp>
        <p:nvCxnSpPr>
          <p:cNvPr id="8" name="Łącznik prosty 7"/>
          <p:cNvCxnSpPr/>
          <p:nvPr/>
        </p:nvCxnSpPr>
        <p:spPr>
          <a:xfrm>
            <a:off x="3215640" y="487680"/>
            <a:ext cx="4160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200400" y="487680"/>
            <a:ext cx="0" cy="579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7376160" y="487680"/>
            <a:ext cx="0" cy="3291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3368040" y="15240"/>
            <a:ext cx="1828800" cy="457200"/>
          </a:xfrm>
          <a:prstGeom prst="downArrow">
            <a:avLst>
              <a:gd name="adj1" fmla="val 50000"/>
              <a:gd name="adj2" fmla="val 6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289560" y="474802"/>
            <a:ext cx="7086600" cy="3072315"/>
            <a:chOff x="289560" y="473823"/>
            <a:chExt cx="7086600" cy="3305697"/>
          </a:xfrm>
        </p:grpSpPr>
        <p:grpSp>
          <p:nvGrpSpPr>
            <p:cNvPr id="16" name="Grupa 15"/>
            <p:cNvGrpSpPr/>
            <p:nvPr/>
          </p:nvGrpSpPr>
          <p:grpSpPr>
            <a:xfrm>
              <a:off x="289560" y="1124997"/>
              <a:ext cx="5913120" cy="2516829"/>
              <a:chOff x="289560" y="1124997"/>
              <a:chExt cx="5913120" cy="2516829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289560" y="1124997"/>
                <a:ext cx="5913120" cy="25168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Przesunięcie </a:t>
                </a:r>
                <a:r>
                  <a:rPr lang="pl-PL" sz="2400" b="1" i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typu P-0</a:t>
                </a:r>
              </a:p>
              <a:p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= a,   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      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= 0  i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endParaRPr lang="pl-PL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oraz   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≥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,  gdzie </a:t>
                </a:r>
              </a:p>
              <a:p>
                <a:endParaRPr lang="pl-P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                 (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≥ 2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3280" y="2182116"/>
                <a:ext cx="2066925" cy="752475"/>
              </a:xfrm>
              <a:prstGeom prst="rect">
                <a:avLst/>
              </a:prstGeom>
              <a:noFill/>
            </p:spPr>
          </p:pic>
        </p:grpSp>
        <p:cxnSp>
          <p:nvCxnSpPr>
            <p:cNvPr id="8" name="Łącznik prosty 7"/>
            <p:cNvCxnSpPr/>
            <p:nvPr/>
          </p:nvCxnSpPr>
          <p:spPr>
            <a:xfrm>
              <a:off x="3215640" y="487680"/>
              <a:ext cx="416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 rot="16200000" flipH="1">
              <a:off x="2902809" y="797171"/>
              <a:ext cx="653135" cy="64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7376160" y="487680"/>
              <a:ext cx="0" cy="3291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3368040" y="15240"/>
            <a:ext cx="1828800" cy="457200"/>
          </a:xfrm>
          <a:prstGeom prst="downArrow">
            <a:avLst>
              <a:gd name="adj1" fmla="val 50000"/>
              <a:gd name="adj2" fmla="val 6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Grupa 16"/>
          <p:cNvGrpSpPr/>
          <p:nvPr/>
        </p:nvGrpSpPr>
        <p:grpSpPr>
          <a:xfrm>
            <a:off x="289560" y="474802"/>
            <a:ext cx="8632766" cy="6130373"/>
            <a:chOff x="289560" y="473823"/>
            <a:chExt cx="8632766" cy="6596054"/>
          </a:xfrm>
        </p:grpSpPr>
        <p:grpSp>
          <p:nvGrpSpPr>
            <p:cNvPr id="9" name="Grupa 15"/>
            <p:cNvGrpSpPr/>
            <p:nvPr/>
          </p:nvGrpSpPr>
          <p:grpSpPr>
            <a:xfrm>
              <a:off x="289560" y="1124997"/>
              <a:ext cx="5913120" cy="2516829"/>
              <a:chOff x="289560" y="1124997"/>
              <a:chExt cx="5913120" cy="2516829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289560" y="1124997"/>
                <a:ext cx="5913120" cy="251682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Przesunięcie </a:t>
                </a:r>
                <a:r>
                  <a:rPr lang="pl-PL" sz="2400" b="1" i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typu P-0</a:t>
                </a:r>
              </a:p>
              <a:p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= a,   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      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= 0  i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= 0</a:t>
                </a:r>
              </a:p>
              <a:p>
                <a:endParaRPr lang="pl-PL" sz="24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oraz   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≥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,  gdzie </a:t>
                </a:r>
              </a:p>
              <a:p>
                <a:endParaRPr lang="pl-P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                 (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≥ 2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3280" y="2182116"/>
                <a:ext cx="2066925" cy="752475"/>
              </a:xfrm>
              <a:prstGeom prst="rect">
                <a:avLst/>
              </a:prstGeom>
              <a:noFill/>
            </p:spPr>
          </p:pic>
        </p:grpSp>
        <p:cxnSp>
          <p:nvCxnSpPr>
            <p:cNvPr id="8" name="Łącznik prosty 7"/>
            <p:cNvCxnSpPr/>
            <p:nvPr/>
          </p:nvCxnSpPr>
          <p:spPr>
            <a:xfrm>
              <a:off x="3215640" y="487680"/>
              <a:ext cx="4160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 rot="16200000" flipH="1">
              <a:off x="2902809" y="797171"/>
              <a:ext cx="653135" cy="64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7376160" y="487680"/>
              <a:ext cx="0" cy="3291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a 15"/>
            <p:cNvGrpSpPr/>
            <p:nvPr/>
          </p:nvGrpSpPr>
          <p:grpSpPr>
            <a:xfrm>
              <a:off x="426719" y="3791431"/>
              <a:ext cx="8495607" cy="3278446"/>
              <a:chOff x="426719" y="3791431"/>
              <a:chExt cx="8495607" cy="3278446"/>
            </a:xfrm>
          </p:grpSpPr>
          <p:sp>
            <p:nvSpPr>
              <p:cNvPr id="6" name="pole tekstowe 5"/>
              <p:cNvSpPr txBox="1"/>
              <p:nvPr/>
            </p:nvSpPr>
            <p:spPr>
              <a:xfrm>
                <a:off x="426719" y="3791431"/>
                <a:ext cx="8495607" cy="32784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Przesunięcie </a:t>
                </a:r>
                <a:r>
                  <a:rPr lang="pl-PL" sz="2400" b="1" i="1" dirty="0" smtClean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typu P</a:t>
                </a:r>
              </a:p>
              <a:p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≠ a,   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≠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      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≠ 0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           1 sposób: założone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, stąd         </a:t>
                </a:r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oraz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           2 sposób: założone </a:t>
                </a:r>
                <a:r>
                  <a:rPr lang="pl-PL" sz="2400" i="1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i="1" baseline="-2500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 stąd         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pl-PL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oraz 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W obu sposobach suma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jest dzielona na ogół zgodnie z proporcją </a:t>
                </a:r>
              </a:p>
              <a:p>
                <a:endParaRPr lang="pl-PL" sz="24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7577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45821" y="6258746"/>
                <a:ext cx="981075" cy="742950"/>
              </a:xfrm>
              <a:prstGeom prst="rect">
                <a:avLst/>
              </a:prstGeom>
              <a:noFill/>
            </p:spPr>
          </p:pic>
          <p:cxnSp>
            <p:nvCxnSpPr>
              <p:cNvPr id="15" name="Łącznik prosty ze strzałką 14"/>
              <p:cNvCxnSpPr/>
              <p:nvPr/>
            </p:nvCxnSpPr>
            <p:spPr>
              <a:xfrm>
                <a:off x="5529351" y="4862106"/>
                <a:ext cx="5334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ze strzałką 17"/>
              <p:cNvCxnSpPr/>
              <p:nvPr/>
            </p:nvCxnSpPr>
            <p:spPr>
              <a:xfrm>
                <a:off x="5002878" y="5252139"/>
                <a:ext cx="5334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24" y="214290"/>
            <a:ext cx="91840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Jednostopniowa przekładnia zębata jest utworzona z dwóch kół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walco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 zębach prostych i wstępnie zaproponowanych danych :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30,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 mm,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pl-PL" sz="2400" dirty="0" smtClean="0">
                <a:latin typeface="Times New Roman"/>
                <a:cs typeface="Times New Roman"/>
              </a:rPr>
              <a:t>. Odległość osi powinna wynosić </a:t>
            </a:r>
            <a:r>
              <a:rPr lang="pl-PL" sz="2800" i="1" dirty="0" err="1" smtClean="0">
                <a:latin typeface="Times New Roman"/>
                <a:cs typeface="Times New Roman"/>
              </a:rPr>
              <a:t>a</a:t>
            </a:r>
            <a:r>
              <a:rPr lang="pl-PL" sz="1400" i="1" dirty="0" err="1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pl-PL" sz="2400" dirty="0" smtClean="0">
                <a:latin typeface="Times New Roman"/>
                <a:cs typeface="Times New Roman"/>
              </a:rPr>
              <a:t>63 </a:t>
            </a:r>
            <a:r>
              <a:rPr lang="pl-PL" sz="2400" dirty="0" err="1" smtClean="0">
                <a:latin typeface="Times New Roman"/>
                <a:cs typeface="Times New Roman"/>
              </a:rPr>
              <a:t>mm</a:t>
            </a:r>
            <a:r>
              <a:rPr lang="pl-PL" sz="2400" dirty="0" smtClean="0">
                <a:latin typeface="Times New Roman"/>
                <a:cs typeface="Times New Roman"/>
              </a:rPr>
              <a:t>. Z warunków ograniczających ze względu na grubość zębów przy wierzchołkach wynika, że powinno być </a:t>
            </a:r>
            <a:r>
              <a:rPr lang="pl-PL" sz="2400" i="1" dirty="0" smtClean="0">
                <a:latin typeface="Times New Roman"/>
                <a:cs typeface="Times New Roman"/>
              </a:rPr>
              <a:t> 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  oraz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12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≤ 0,6. Należy: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l-PL" sz="2400" dirty="0" smtClean="0">
                <a:latin typeface="Times New Roman"/>
                <a:cs typeface="Times New Roman"/>
              </a:rPr>
              <a:t>wyznaczyć potrzebne wartości współczynników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i 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2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przesunięcia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      zarysu zęba,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b)   wyznaczyć najważniejsze średnice obu kół.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24" y="214290"/>
            <a:ext cx="91840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Jednostopniowa przekładnia zębata jest utworzona z dwóch kół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walco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 zębach prostych i wstępnie zaproponowanych danych :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30,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 mm,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pl-PL" sz="2400" dirty="0" smtClean="0">
                <a:latin typeface="Times New Roman"/>
                <a:cs typeface="Times New Roman"/>
              </a:rPr>
              <a:t>. Odległość osi powinna wynosić </a:t>
            </a:r>
            <a:r>
              <a:rPr lang="pl-PL" sz="2800" i="1" dirty="0" err="1" smtClean="0">
                <a:latin typeface="Times New Roman"/>
                <a:cs typeface="Times New Roman"/>
              </a:rPr>
              <a:t>a</a:t>
            </a:r>
            <a:r>
              <a:rPr lang="pl-PL" sz="1400" i="1" dirty="0" err="1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pl-PL" sz="2400" dirty="0" smtClean="0">
                <a:latin typeface="Times New Roman"/>
                <a:cs typeface="Times New Roman"/>
              </a:rPr>
              <a:t>63 </a:t>
            </a:r>
            <a:r>
              <a:rPr lang="pl-PL" sz="2400" dirty="0" err="1" smtClean="0">
                <a:latin typeface="Times New Roman"/>
                <a:cs typeface="Times New Roman"/>
              </a:rPr>
              <a:t>mm</a:t>
            </a:r>
            <a:r>
              <a:rPr lang="pl-PL" sz="2400" dirty="0" smtClean="0">
                <a:latin typeface="Times New Roman"/>
                <a:cs typeface="Times New Roman"/>
              </a:rPr>
              <a:t>. Z warunków ograniczających ze względu na grubość zębów przy wierzchołkach wynika, że powinno być </a:t>
            </a:r>
            <a:r>
              <a:rPr lang="pl-PL" sz="2400" i="1" dirty="0" smtClean="0">
                <a:latin typeface="Times New Roman"/>
                <a:cs typeface="Times New Roman"/>
              </a:rPr>
              <a:t> 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  oraz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12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≤ 0,6. Należy: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l-PL" sz="2400" dirty="0" smtClean="0">
                <a:latin typeface="Times New Roman"/>
                <a:cs typeface="Times New Roman"/>
              </a:rPr>
              <a:t>wyznaczyć potrzebne wartości współczynników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i 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2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przesunięcia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      zarysu zęba,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b)   wyznaczyć najważniejsze średnice obu kół.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4319" y="3794760"/>
            <a:ext cx="478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a) Wymagania: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0,6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baseline="-25000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594940" y="390525"/>
            <a:ext cx="7726663" cy="6343650"/>
            <a:chOff x="-681" y="614"/>
            <a:chExt cx="12167" cy="9992"/>
          </a:xfrm>
        </p:grpSpPr>
        <p:grpSp>
          <p:nvGrpSpPr>
            <p:cNvPr id="79875" name="Group 3"/>
            <p:cNvGrpSpPr>
              <a:grpSpLocks/>
            </p:cNvGrpSpPr>
            <p:nvPr/>
          </p:nvGrpSpPr>
          <p:grpSpPr bwMode="auto">
            <a:xfrm>
              <a:off x="1741" y="2412"/>
              <a:ext cx="6298" cy="2140"/>
              <a:chOff x="-27" y="6196"/>
              <a:chExt cx="6298" cy="2140"/>
            </a:xfrm>
          </p:grpSpPr>
          <p:sp>
            <p:nvSpPr>
              <p:cNvPr id="79876" name="Arc 4"/>
              <p:cNvSpPr>
                <a:spLocks/>
              </p:cNvSpPr>
              <p:nvPr/>
            </p:nvSpPr>
            <p:spPr bwMode="auto">
              <a:xfrm rot="21194005" flipH="1">
                <a:off x="2358" y="6196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77" name="Arc 5"/>
              <p:cNvSpPr>
                <a:spLocks/>
              </p:cNvSpPr>
              <p:nvPr/>
            </p:nvSpPr>
            <p:spPr bwMode="auto">
              <a:xfrm rot="-405995">
                <a:off x="-27" y="6484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79878" name="AutoShape 6"/>
              <p:cNvCxnSpPr>
                <a:cxnSpLocks noChangeShapeType="1"/>
              </p:cNvCxnSpPr>
              <p:nvPr/>
            </p:nvCxnSpPr>
            <p:spPr bwMode="auto">
              <a:xfrm rot="21240000" flipV="1">
                <a:off x="2700" y="6360"/>
                <a:ext cx="627" cy="18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9879" name="Arc 7"/>
              <p:cNvSpPr>
                <a:spLocks/>
              </p:cNvSpPr>
              <p:nvPr/>
            </p:nvSpPr>
            <p:spPr bwMode="auto">
              <a:xfrm rot="21194005" flipV="1">
                <a:off x="2328" y="8148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80" name="Arc 8"/>
              <p:cNvSpPr>
                <a:spLocks/>
              </p:cNvSpPr>
              <p:nvPr/>
            </p:nvSpPr>
            <p:spPr bwMode="auto">
              <a:xfrm rot="-405995" flipH="1" flipV="1">
                <a:off x="3976" y="7945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 rot="-1464418">
              <a:off x="-681" y="3253"/>
              <a:ext cx="6298" cy="2140"/>
              <a:chOff x="-27" y="6196"/>
              <a:chExt cx="6298" cy="2140"/>
            </a:xfrm>
          </p:grpSpPr>
          <p:sp>
            <p:nvSpPr>
              <p:cNvPr id="79882" name="Arc 10"/>
              <p:cNvSpPr>
                <a:spLocks/>
              </p:cNvSpPr>
              <p:nvPr/>
            </p:nvSpPr>
            <p:spPr bwMode="auto">
              <a:xfrm rot="21194005" flipH="1">
                <a:off x="2358" y="6196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83" name="Arc 11"/>
              <p:cNvSpPr>
                <a:spLocks/>
              </p:cNvSpPr>
              <p:nvPr/>
            </p:nvSpPr>
            <p:spPr bwMode="auto">
              <a:xfrm rot="-405995">
                <a:off x="-27" y="6484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79884" name="AutoShape 12"/>
              <p:cNvCxnSpPr>
                <a:cxnSpLocks noChangeShapeType="1"/>
              </p:cNvCxnSpPr>
              <p:nvPr/>
            </p:nvCxnSpPr>
            <p:spPr bwMode="auto">
              <a:xfrm rot="21240000" flipV="1">
                <a:off x="2700" y="6360"/>
                <a:ext cx="627" cy="18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9885" name="Arc 13"/>
              <p:cNvSpPr>
                <a:spLocks/>
              </p:cNvSpPr>
              <p:nvPr/>
            </p:nvSpPr>
            <p:spPr bwMode="auto">
              <a:xfrm rot="21194005" flipV="1">
                <a:off x="2328" y="8148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86" name="Arc 14"/>
              <p:cNvSpPr>
                <a:spLocks/>
              </p:cNvSpPr>
              <p:nvPr/>
            </p:nvSpPr>
            <p:spPr bwMode="auto">
              <a:xfrm rot="-405995" flipH="1" flipV="1">
                <a:off x="3976" y="7945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79887" name="Group 15"/>
            <p:cNvGrpSpPr>
              <a:grpSpLocks/>
            </p:cNvGrpSpPr>
            <p:nvPr/>
          </p:nvGrpSpPr>
          <p:grpSpPr bwMode="auto">
            <a:xfrm rot="1322942">
              <a:off x="4245" y="2607"/>
              <a:ext cx="6298" cy="2140"/>
              <a:chOff x="-27" y="6196"/>
              <a:chExt cx="6298" cy="2140"/>
            </a:xfrm>
          </p:grpSpPr>
          <p:sp>
            <p:nvSpPr>
              <p:cNvPr id="79888" name="Arc 16"/>
              <p:cNvSpPr>
                <a:spLocks/>
              </p:cNvSpPr>
              <p:nvPr/>
            </p:nvSpPr>
            <p:spPr bwMode="auto">
              <a:xfrm rot="21194005" flipH="1">
                <a:off x="2358" y="6196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89" name="Arc 17"/>
              <p:cNvSpPr>
                <a:spLocks/>
              </p:cNvSpPr>
              <p:nvPr/>
            </p:nvSpPr>
            <p:spPr bwMode="auto">
              <a:xfrm rot="-405995">
                <a:off x="-27" y="6484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79890" name="AutoShape 18"/>
              <p:cNvCxnSpPr>
                <a:cxnSpLocks noChangeShapeType="1"/>
              </p:cNvCxnSpPr>
              <p:nvPr/>
            </p:nvCxnSpPr>
            <p:spPr bwMode="auto">
              <a:xfrm rot="21240000" flipV="1">
                <a:off x="2700" y="6360"/>
                <a:ext cx="627" cy="18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79891" name="Arc 19"/>
              <p:cNvSpPr>
                <a:spLocks/>
              </p:cNvSpPr>
              <p:nvPr/>
            </p:nvSpPr>
            <p:spPr bwMode="auto">
              <a:xfrm rot="21194005" flipV="1">
                <a:off x="2328" y="8148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892" name="Arc 20"/>
              <p:cNvSpPr>
                <a:spLocks/>
              </p:cNvSpPr>
              <p:nvPr/>
            </p:nvSpPr>
            <p:spPr bwMode="auto">
              <a:xfrm rot="-405995" flipH="1" flipV="1">
                <a:off x="3976" y="7945"/>
                <a:ext cx="143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9893" name="Arc 21"/>
            <p:cNvSpPr>
              <a:spLocks/>
            </p:cNvSpPr>
            <p:nvPr/>
          </p:nvSpPr>
          <p:spPr bwMode="auto">
            <a:xfrm rot="-2425398">
              <a:off x="2842" y="2120"/>
              <a:ext cx="6469" cy="65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45"/>
                <a:gd name="T1" fmla="*/ 0 h 21600"/>
                <a:gd name="T2" fmla="*/ 21345 w 21345"/>
                <a:gd name="T3" fmla="*/ 18292 h 21600"/>
                <a:gd name="T4" fmla="*/ 0 w 213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5" h="21600" fill="none" extrusionOk="0">
                  <a:moveTo>
                    <a:pt x="-1" y="0"/>
                  </a:moveTo>
                  <a:cubicBezTo>
                    <a:pt x="10652" y="0"/>
                    <a:pt x="19713" y="7765"/>
                    <a:pt x="21345" y="18291"/>
                  </a:cubicBezTo>
                </a:path>
                <a:path w="21345" h="21600" stroke="0" extrusionOk="0">
                  <a:moveTo>
                    <a:pt x="-1" y="0"/>
                  </a:moveTo>
                  <a:cubicBezTo>
                    <a:pt x="10652" y="0"/>
                    <a:pt x="19713" y="7765"/>
                    <a:pt x="21345" y="182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79894" name="AutoShape 22"/>
            <p:cNvCxnSpPr>
              <a:cxnSpLocks noChangeShapeType="1"/>
            </p:cNvCxnSpPr>
            <p:nvPr/>
          </p:nvCxnSpPr>
          <p:spPr bwMode="auto">
            <a:xfrm flipV="1">
              <a:off x="3656" y="4507"/>
              <a:ext cx="459" cy="164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79895" name="Arc 23"/>
            <p:cNvSpPr>
              <a:spLocks/>
            </p:cNvSpPr>
            <p:nvPr/>
          </p:nvSpPr>
          <p:spPr bwMode="auto">
            <a:xfrm rot="17404669">
              <a:off x="2663" y="6456"/>
              <a:ext cx="6261" cy="2039"/>
            </a:xfrm>
            <a:custGeom>
              <a:avLst/>
              <a:gdLst>
                <a:gd name="G0" fmla="+- 0 0 0"/>
                <a:gd name="G1" fmla="+- 6820 0 0"/>
                <a:gd name="G2" fmla="+- 21600 0 0"/>
                <a:gd name="T0" fmla="*/ 20495 w 20940"/>
                <a:gd name="T1" fmla="*/ 0 h 6820"/>
                <a:gd name="T2" fmla="*/ 20940 w 20940"/>
                <a:gd name="T3" fmla="*/ 1519 h 6820"/>
                <a:gd name="T4" fmla="*/ 0 w 20940"/>
                <a:gd name="T5" fmla="*/ 6820 h 6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40" h="6820" fill="none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</a:path>
                <a:path w="20940" h="6820" stroke="0" extrusionOk="0">
                  <a:moveTo>
                    <a:pt x="20495" y="-1"/>
                  </a:moveTo>
                  <a:cubicBezTo>
                    <a:pt x="20661" y="500"/>
                    <a:pt x="20809" y="1007"/>
                    <a:pt x="20939" y="1519"/>
                  </a:cubicBezTo>
                  <a:lnTo>
                    <a:pt x="0" y="682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896" name="Arc 24"/>
            <p:cNvSpPr>
              <a:spLocks/>
            </p:cNvSpPr>
            <p:nvPr/>
          </p:nvSpPr>
          <p:spPr bwMode="auto">
            <a:xfrm rot="-2425398">
              <a:off x="2713" y="3458"/>
              <a:ext cx="5868" cy="5467"/>
            </a:xfrm>
            <a:custGeom>
              <a:avLst/>
              <a:gdLst>
                <a:gd name="G0" fmla="+- 2436 0 0"/>
                <a:gd name="G1" fmla="+- 21600 0 0"/>
                <a:gd name="G2" fmla="+- 21600 0 0"/>
                <a:gd name="T0" fmla="*/ 0 w 23182"/>
                <a:gd name="T1" fmla="*/ 138 h 21600"/>
                <a:gd name="T2" fmla="*/ 23182 w 23182"/>
                <a:gd name="T3" fmla="*/ 15587 h 21600"/>
                <a:gd name="T4" fmla="*/ 2436 w 231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82" h="21600" fill="none" extrusionOk="0">
                  <a:moveTo>
                    <a:pt x="-1" y="137"/>
                  </a:moveTo>
                  <a:cubicBezTo>
                    <a:pt x="808" y="46"/>
                    <a:pt x="1622" y="-1"/>
                    <a:pt x="2436" y="0"/>
                  </a:cubicBezTo>
                  <a:cubicBezTo>
                    <a:pt x="12049" y="0"/>
                    <a:pt x="20505" y="6353"/>
                    <a:pt x="23182" y="15586"/>
                  </a:cubicBezTo>
                </a:path>
                <a:path w="23182" h="21600" stroke="0" extrusionOk="0">
                  <a:moveTo>
                    <a:pt x="-1" y="137"/>
                  </a:moveTo>
                  <a:cubicBezTo>
                    <a:pt x="808" y="46"/>
                    <a:pt x="1622" y="-1"/>
                    <a:pt x="2436" y="0"/>
                  </a:cubicBezTo>
                  <a:cubicBezTo>
                    <a:pt x="12049" y="0"/>
                    <a:pt x="20505" y="6353"/>
                    <a:pt x="23182" y="15586"/>
                  </a:cubicBezTo>
                  <a:lnTo>
                    <a:pt x="243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897" name="Arc 25"/>
            <p:cNvSpPr>
              <a:spLocks/>
            </p:cNvSpPr>
            <p:nvPr/>
          </p:nvSpPr>
          <p:spPr bwMode="auto">
            <a:xfrm rot="-2594345">
              <a:off x="2185" y="1008"/>
              <a:ext cx="7447" cy="744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31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785" y="0"/>
                    <a:pt x="21395" y="9447"/>
                    <a:pt x="21596" y="21231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785" y="0"/>
                    <a:pt x="21395" y="9447"/>
                    <a:pt x="21596" y="212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898" name="Text Box 26"/>
            <p:cNvSpPr txBox="1">
              <a:spLocks noChangeArrowheads="1"/>
            </p:cNvSpPr>
            <p:nvPr/>
          </p:nvSpPr>
          <p:spPr bwMode="auto">
            <a:xfrm>
              <a:off x="642" y="1008"/>
              <a:ext cx="130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wrąb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899" name="Text Box 27"/>
            <p:cNvSpPr txBox="1">
              <a:spLocks noChangeArrowheads="1"/>
            </p:cNvSpPr>
            <p:nvPr/>
          </p:nvSpPr>
          <p:spPr bwMode="auto">
            <a:xfrm>
              <a:off x="99" y="2712"/>
              <a:ext cx="164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głowa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00" name="Text Box 28"/>
            <p:cNvSpPr txBox="1">
              <a:spLocks noChangeArrowheads="1"/>
            </p:cNvSpPr>
            <p:nvPr/>
          </p:nvSpPr>
          <p:spPr bwMode="auto">
            <a:xfrm>
              <a:off x="99" y="4917"/>
              <a:ext cx="143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stopa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01" name="Text Box 29"/>
            <p:cNvSpPr txBox="1">
              <a:spLocks noChangeArrowheads="1"/>
            </p:cNvSpPr>
            <p:nvPr/>
          </p:nvSpPr>
          <p:spPr bwMode="auto">
            <a:xfrm>
              <a:off x="2311" y="614"/>
              <a:ext cx="141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zarys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902" name="AutoShape 30"/>
            <p:cNvCxnSpPr>
              <a:cxnSpLocks noChangeShapeType="1"/>
            </p:cNvCxnSpPr>
            <p:nvPr/>
          </p:nvCxnSpPr>
          <p:spPr bwMode="auto">
            <a:xfrm flipH="1">
              <a:off x="8662" y="3304"/>
              <a:ext cx="402" cy="8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</p:cxnSp>
        <p:cxnSp>
          <p:nvCxnSpPr>
            <p:cNvPr id="79903" name="AutoShape 31"/>
            <p:cNvCxnSpPr>
              <a:cxnSpLocks noChangeShapeType="1"/>
            </p:cNvCxnSpPr>
            <p:nvPr/>
          </p:nvCxnSpPr>
          <p:spPr bwMode="auto">
            <a:xfrm flipH="1">
              <a:off x="8243" y="4131"/>
              <a:ext cx="419" cy="7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</p:cxnSp>
        <p:sp>
          <p:nvSpPr>
            <p:cNvPr id="79904" name="Text Box 32"/>
            <p:cNvSpPr txBox="1">
              <a:spLocks noChangeArrowheads="1"/>
            </p:cNvSpPr>
            <p:nvPr/>
          </p:nvSpPr>
          <p:spPr bwMode="auto">
            <a:xfrm>
              <a:off x="8829" y="3461"/>
              <a:ext cx="803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pl-PL" sz="2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05" name="Text Box 33"/>
            <p:cNvSpPr txBox="1">
              <a:spLocks noChangeArrowheads="1"/>
            </p:cNvSpPr>
            <p:nvPr/>
          </p:nvSpPr>
          <p:spPr bwMode="auto">
            <a:xfrm>
              <a:off x="8368" y="4304"/>
              <a:ext cx="803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h</a:t>
              </a:r>
              <a:r>
                <a:rPr kumimoji="0" lang="pl-PL" sz="2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906" name="AutoShape 34"/>
            <p:cNvCxnSpPr>
              <a:cxnSpLocks noChangeShapeType="1"/>
            </p:cNvCxnSpPr>
            <p:nvPr/>
          </p:nvCxnSpPr>
          <p:spPr bwMode="auto">
            <a:xfrm flipV="1">
              <a:off x="5887" y="4507"/>
              <a:ext cx="1258" cy="4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907" name="AutoShape 35"/>
            <p:cNvCxnSpPr>
              <a:cxnSpLocks noChangeShapeType="1"/>
            </p:cNvCxnSpPr>
            <p:nvPr/>
          </p:nvCxnSpPr>
          <p:spPr bwMode="auto">
            <a:xfrm flipV="1">
              <a:off x="6686" y="4689"/>
              <a:ext cx="2940" cy="37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908" name="AutoShape 36"/>
            <p:cNvCxnSpPr>
              <a:cxnSpLocks noChangeShapeType="1"/>
            </p:cNvCxnSpPr>
            <p:nvPr/>
          </p:nvCxnSpPr>
          <p:spPr bwMode="auto">
            <a:xfrm flipV="1">
              <a:off x="6437" y="4696"/>
              <a:ext cx="4544" cy="4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8955" y="5396"/>
              <a:ext cx="862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r>
                <a:rPr kumimoji="0" lang="pl-PL" sz="24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7471" y="6310"/>
              <a:ext cx="706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6029" y="5760"/>
              <a:ext cx="784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d</a:t>
              </a:r>
              <a:r>
                <a:rPr kumimoji="0" lang="pl-PL" sz="24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12" name="Text Box 40"/>
            <p:cNvSpPr txBox="1">
              <a:spLocks noChangeArrowheads="1"/>
            </p:cNvSpPr>
            <p:nvPr/>
          </p:nvSpPr>
          <p:spPr bwMode="auto">
            <a:xfrm>
              <a:off x="6813" y="857"/>
              <a:ext cx="4673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okrąg wierzchołków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422" y="6955"/>
              <a:ext cx="2420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okrąg stóp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7226" y="1456"/>
              <a:ext cx="4074" cy="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okrąg podziałowy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9915" name="AutoShape 43"/>
            <p:cNvCxnSpPr>
              <a:cxnSpLocks noChangeShapeType="1"/>
            </p:cNvCxnSpPr>
            <p:nvPr/>
          </p:nvCxnSpPr>
          <p:spPr bwMode="auto">
            <a:xfrm flipH="1" flipV="1">
              <a:off x="840" y="3304"/>
              <a:ext cx="1345" cy="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16" name="AutoShape 44"/>
            <p:cNvCxnSpPr>
              <a:cxnSpLocks noChangeShapeType="1"/>
            </p:cNvCxnSpPr>
            <p:nvPr/>
          </p:nvCxnSpPr>
          <p:spPr bwMode="auto">
            <a:xfrm flipH="1">
              <a:off x="1269" y="4917"/>
              <a:ext cx="1156" cy="2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17" name="AutoShape 45"/>
            <p:cNvCxnSpPr>
              <a:cxnSpLocks noChangeShapeType="1"/>
            </p:cNvCxnSpPr>
            <p:nvPr/>
          </p:nvCxnSpPr>
          <p:spPr bwMode="auto">
            <a:xfrm flipH="1" flipV="1">
              <a:off x="2893" y="1269"/>
              <a:ext cx="1436" cy="1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18" name="AutoShape 46"/>
            <p:cNvCxnSpPr>
              <a:cxnSpLocks noChangeShapeType="1"/>
            </p:cNvCxnSpPr>
            <p:nvPr/>
          </p:nvCxnSpPr>
          <p:spPr bwMode="auto">
            <a:xfrm flipH="1" flipV="1">
              <a:off x="1538" y="1621"/>
              <a:ext cx="1860" cy="16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19" name="AutoShape 47"/>
            <p:cNvCxnSpPr>
              <a:cxnSpLocks noChangeShapeType="1"/>
            </p:cNvCxnSpPr>
            <p:nvPr/>
          </p:nvCxnSpPr>
          <p:spPr bwMode="auto">
            <a:xfrm flipV="1">
              <a:off x="6029" y="2022"/>
              <a:ext cx="1287" cy="1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20" name="AutoShape 48"/>
            <p:cNvCxnSpPr>
              <a:cxnSpLocks noChangeShapeType="1"/>
            </p:cNvCxnSpPr>
            <p:nvPr/>
          </p:nvCxnSpPr>
          <p:spPr bwMode="auto">
            <a:xfrm flipV="1">
              <a:off x="5617" y="1363"/>
              <a:ext cx="1309" cy="1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  <p:cxnSp>
          <p:nvCxnSpPr>
            <p:cNvPr id="79921" name="AutoShape 49"/>
            <p:cNvCxnSpPr>
              <a:cxnSpLocks noChangeShapeType="1"/>
            </p:cNvCxnSpPr>
            <p:nvPr/>
          </p:nvCxnSpPr>
          <p:spPr bwMode="auto">
            <a:xfrm flipH="1">
              <a:off x="1423" y="5760"/>
              <a:ext cx="521" cy="1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24" y="214290"/>
            <a:ext cx="91840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Jednostopniowa przekładnia zębata jest utworzona z dwóch kół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walco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 zębach prostych i wstępnie zaproponowanych danych :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30,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 mm,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pl-PL" sz="2400" dirty="0" smtClean="0">
                <a:latin typeface="Times New Roman"/>
                <a:cs typeface="Times New Roman"/>
              </a:rPr>
              <a:t>. Odległość osi powinna wynosić </a:t>
            </a:r>
            <a:r>
              <a:rPr lang="pl-PL" sz="2800" i="1" dirty="0" err="1" smtClean="0">
                <a:latin typeface="Times New Roman"/>
                <a:cs typeface="Times New Roman"/>
              </a:rPr>
              <a:t>a</a:t>
            </a:r>
            <a:r>
              <a:rPr lang="pl-PL" sz="1400" i="1" dirty="0" err="1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pl-PL" sz="2400" dirty="0" smtClean="0">
                <a:latin typeface="Times New Roman"/>
                <a:cs typeface="Times New Roman"/>
              </a:rPr>
              <a:t>63 </a:t>
            </a:r>
            <a:r>
              <a:rPr lang="pl-PL" sz="2400" dirty="0" err="1" smtClean="0">
                <a:latin typeface="Times New Roman"/>
                <a:cs typeface="Times New Roman"/>
              </a:rPr>
              <a:t>mm</a:t>
            </a:r>
            <a:r>
              <a:rPr lang="pl-PL" sz="2400" dirty="0" smtClean="0">
                <a:latin typeface="Times New Roman"/>
                <a:cs typeface="Times New Roman"/>
              </a:rPr>
              <a:t>. Z warunków ograniczających ze względu na grubość zębów przy wierzchołkach wynika, że powinno być </a:t>
            </a:r>
            <a:r>
              <a:rPr lang="pl-PL" sz="2400" i="1" dirty="0" smtClean="0">
                <a:latin typeface="Times New Roman"/>
                <a:cs typeface="Times New Roman"/>
              </a:rPr>
              <a:t> 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  oraz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12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≤ 0,6. Należy: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l-PL" sz="2400" dirty="0" smtClean="0">
                <a:latin typeface="Times New Roman"/>
                <a:cs typeface="Times New Roman"/>
              </a:rPr>
              <a:t>wyznaczyć potrzebne wartości współczynników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i 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2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przesunięcia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      zarysu zęba,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b)   wyznaczyć najważniejsze średnice obu kół.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4319" y="3794760"/>
            <a:ext cx="478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a) Wymagania: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0,6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baseline="-25000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087880" y="477012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758440" y="449580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a</a:t>
            </a:r>
            <a:endParaRPr lang="pl-PL" sz="24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855720" y="478536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480560" y="4511040"/>
            <a:ext cx="469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P-0            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0 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 0,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&lt; 0)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5105400" y="480060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06440" y="4511040"/>
            <a:ext cx="3337560" cy="47244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24" y="214290"/>
            <a:ext cx="91840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Jednostopniowa przekładnia zębata jest utworzona z dwóch kół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walco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 zębach prostych i wstępnie zaproponowanych danych :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30,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 mm,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pl-PL" sz="2400" dirty="0" smtClean="0">
                <a:latin typeface="Times New Roman"/>
                <a:cs typeface="Times New Roman"/>
              </a:rPr>
              <a:t>. Odległość osi powinna wynosić </a:t>
            </a:r>
            <a:r>
              <a:rPr lang="pl-PL" sz="2800" i="1" dirty="0" err="1" smtClean="0">
                <a:latin typeface="Times New Roman"/>
                <a:cs typeface="Times New Roman"/>
              </a:rPr>
              <a:t>a</a:t>
            </a:r>
            <a:r>
              <a:rPr lang="pl-PL" sz="1400" i="1" dirty="0" err="1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pl-PL" sz="2400" dirty="0" smtClean="0">
                <a:latin typeface="Times New Roman"/>
                <a:cs typeface="Times New Roman"/>
              </a:rPr>
              <a:t>63 </a:t>
            </a:r>
            <a:r>
              <a:rPr lang="pl-PL" sz="2400" dirty="0" err="1" smtClean="0">
                <a:latin typeface="Times New Roman"/>
                <a:cs typeface="Times New Roman"/>
              </a:rPr>
              <a:t>mm</a:t>
            </a:r>
            <a:r>
              <a:rPr lang="pl-PL" sz="2400" dirty="0" smtClean="0">
                <a:latin typeface="Times New Roman"/>
                <a:cs typeface="Times New Roman"/>
              </a:rPr>
              <a:t>. Z warunków ograniczających ze względu na grubość zębów przy wierzchołkach wynika, że powinno być </a:t>
            </a:r>
            <a:r>
              <a:rPr lang="pl-PL" sz="2400" i="1" dirty="0" smtClean="0">
                <a:latin typeface="Times New Roman"/>
                <a:cs typeface="Times New Roman"/>
              </a:rPr>
              <a:t> 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  oraz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12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≤ 0,6. Należy: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l-PL" sz="2400" dirty="0" smtClean="0">
                <a:latin typeface="Times New Roman"/>
                <a:cs typeface="Times New Roman"/>
              </a:rPr>
              <a:t>wyznaczyć potrzebne wartości współczynników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i 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2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przesunięcia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      zarysu zęba,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b)   wyznaczyć najważniejsze średnice obu kół.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4319" y="3794760"/>
            <a:ext cx="4782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a) Wymagania: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0,6     </a:t>
            </a:r>
            <a:r>
              <a:rPr lang="pl-PL" sz="2000" dirty="0" smtClean="0">
                <a:latin typeface="Times New Roman"/>
                <a:cs typeface="Times New Roman"/>
              </a:rPr>
              <a:t>spełniony zawsze</a:t>
            </a:r>
            <a:endParaRPr lang="pl-PL" sz="2400" dirty="0" smtClean="0">
              <a:latin typeface="Times New Roman"/>
              <a:cs typeface="Times New Roman"/>
            </a:endParaRPr>
          </a:p>
          <a:p>
            <a:pPr marL="457200" indent="-457200">
              <a:buFont typeface="+mj-lt"/>
              <a:buAutoNum type="arabicParenR"/>
            </a:pPr>
            <a:r>
              <a:rPr lang="pl-PL" sz="2400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400" baseline="-25000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2000" dirty="0" smtClean="0">
                <a:latin typeface="Times New Roman"/>
                <a:cs typeface="Times New Roman"/>
              </a:rPr>
              <a:t>spełniony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≥ 2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i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087880" y="477012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2758440" y="449580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a</a:t>
            </a:r>
            <a:endParaRPr lang="pl-PL" sz="24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855720" y="478536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480560" y="4511040"/>
            <a:ext cx="469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P-0            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0 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&gt; 0,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&lt; 0)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5105400" y="4800600"/>
            <a:ext cx="64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06440" y="4511040"/>
            <a:ext cx="3337560" cy="47244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/>
        </p:nvSpPr>
        <p:spPr>
          <a:xfrm>
            <a:off x="4343400" y="5013960"/>
            <a:ext cx="4362819" cy="502920"/>
          </a:xfrm>
          <a:custGeom>
            <a:avLst/>
            <a:gdLst>
              <a:gd name="connsiteX0" fmla="*/ 1447800 w 1488440"/>
              <a:gd name="connsiteY0" fmla="*/ 0 h 396240"/>
              <a:gd name="connsiteX1" fmla="*/ 1432560 w 1488440"/>
              <a:gd name="connsiteY1" fmla="*/ 76200 h 396240"/>
              <a:gd name="connsiteX2" fmla="*/ 1249680 w 1488440"/>
              <a:gd name="connsiteY2" fmla="*/ 152400 h 396240"/>
              <a:gd name="connsiteX3" fmla="*/ 0 w 1488440"/>
              <a:gd name="connsiteY3" fmla="*/ 396240 h 396240"/>
              <a:gd name="connsiteX4" fmla="*/ 0 w 1488440"/>
              <a:gd name="connsiteY4" fmla="*/ 396240 h 396240"/>
              <a:gd name="connsiteX0" fmla="*/ 1447800 w 1489867"/>
              <a:gd name="connsiteY0" fmla="*/ 0 h 396240"/>
              <a:gd name="connsiteX1" fmla="*/ 1432560 w 1489867"/>
              <a:gd name="connsiteY1" fmla="*/ 76200 h 396240"/>
              <a:gd name="connsiteX2" fmla="*/ 1103959 w 1489867"/>
              <a:gd name="connsiteY2" fmla="*/ 320502 h 396240"/>
              <a:gd name="connsiteX3" fmla="*/ 0 w 1489867"/>
              <a:gd name="connsiteY3" fmla="*/ 396240 h 396240"/>
              <a:gd name="connsiteX4" fmla="*/ 0 w 1489867"/>
              <a:gd name="connsiteY4" fmla="*/ 39624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9867" h="396240">
                <a:moveTo>
                  <a:pt x="1447800" y="0"/>
                </a:moveTo>
                <a:cubicBezTo>
                  <a:pt x="1456690" y="25400"/>
                  <a:pt x="1489867" y="22783"/>
                  <a:pt x="1432560" y="76200"/>
                </a:cubicBezTo>
                <a:cubicBezTo>
                  <a:pt x="1375253" y="129617"/>
                  <a:pt x="1342719" y="267162"/>
                  <a:pt x="1103959" y="320502"/>
                </a:cubicBezTo>
                <a:cubicBezTo>
                  <a:pt x="865199" y="373842"/>
                  <a:pt x="183993" y="383617"/>
                  <a:pt x="0" y="396240"/>
                </a:cubicBezTo>
                <a:lnTo>
                  <a:pt x="0" y="396240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836920" y="489204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</a:t>
            </a:r>
          </a:p>
          <a:p>
            <a:endParaRPr lang="pl-PL" sz="2400" dirty="0" smtClean="0">
              <a:latin typeface="Times New Roman"/>
              <a:cs typeface="Times New Roman"/>
            </a:endParaRPr>
          </a:p>
          <a:p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Dowolny kształt 13"/>
          <p:cNvSpPr/>
          <p:nvPr/>
        </p:nvSpPr>
        <p:spPr>
          <a:xfrm>
            <a:off x="5056908" y="5044440"/>
            <a:ext cx="3645131" cy="1231669"/>
          </a:xfrm>
          <a:custGeom>
            <a:avLst/>
            <a:gdLst>
              <a:gd name="connsiteX0" fmla="*/ 1447800 w 1488440"/>
              <a:gd name="connsiteY0" fmla="*/ 0 h 396240"/>
              <a:gd name="connsiteX1" fmla="*/ 1432560 w 1488440"/>
              <a:gd name="connsiteY1" fmla="*/ 76200 h 396240"/>
              <a:gd name="connsiteX2" fmla="*/ 1249680 w 1488440"/>
              <a:gd name="connsiteY2" fmla="*/ 152400 h 396240"/>
              <a:gd name="connsiteX3" fmla="*/ 0 w 1488440"/>
              <a:gd name="connsiteY3" fmla="*/ 396240 h 396240"/>
              <a:gd name="connsiteX4" fmla="*/ 0 w 1488440"/>
              <a:gd name="connsiteY4" fmla="*/ 396240 h 396240"/>
              <a:gd name="connsiteX0" fmla="*/ 1447800 w 1489867"/>
              <a:gd name="connsiteY0" fmla="*/ 0 h 396240"/>
              <a:gd name="connsiteX1" fmla="*/ 1432560 w 1489867"/>
              <a:gd name="connsiteY1" fmla="*/ 76200 h 396240"/>
              <a:gd name="connsiteX2" fmla="*/ 1103959 w 1489867"/>
              <a:gd name="connsiteY2" fmla="*/ 320502 h 396240"/>
              <a:gd name="connsiteX3" fmla="*/ 0 w 1489867"/>
              <a:gd name="connsiteY3" fmla="*/ 396240 h 396240"/>
              <a:gd name="connsiteX4" fmla="*/ 0 w 1489867"/>
              <a:gd name="connsiteY4" fmla="*/ 396240 h 396240"/>
              <a:gd name="connsiteX0" fmla="*/ 1531069 w 1539959"/>
              <a:gd name="connsiteY0" fmla="*/ 0 h 876531"/>
              <a:gd name="connsiteX1" fmla="*/ 1432560 w 1539959"/>
              <a:gd name="connsiteY1" fmla="*/ 556491 h 876531"/>
              <a:gd name="connsiteX2" fmla="*/ 1103959 w 1539959"/>
              <a:gd name="connsiteY2" fmla="*/ 800793 h 876531"/>
              <a:gd name="connsiteX3" fmla="*/ 0 w 1539959"/>
              <a:gd name="connsiteY3" fmla="*/ 876531 h 876531"/>
              <a:gd name="connsiteX4" fmla="*/ 0 w 1539959"/>
              <a:gd name="connsiteY4" fmla="*/ 876531 h 87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959" h="876531">
                <a:moveTo>
                  <a:pt x="1531069" y="0"/>
                </a:moveTo>
                <a:cubicBezTo>
                  <a:pt x="1539959" y="25400"/>
                  <a:pt x="1503745" y="423026"/>
                  <a:pt x="1432560" y="556491"/>
                </a:cubicBezTo>
                <a:cubicBezTo>
                  <a:pt x="1361375" y="689956"/>
                  <a:pt x="1342719" y="747453"/>
                  <a:pt x="1103959" y="800793"/>
                </a:cubicBezTo>
                <a:cubicBezTo>
                  <a:pt x="865199" y="854133"/>
                  <a:pt x="183993" y="863908"/>
                  <a:pt x="0" y="876531"/>
                </a:cubicBezTo>
                <a:lnTo>
                  <a:pt x="0" y="876531"/>
                </a:ln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24" y="214290"/>
            <a:ext cx="92602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Jednostopniowa przekładnia zębata jest utworzona z dwóch kół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walco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wych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 zębach prostych i wstępnie zaproponowanych danych :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12,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30,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 mm,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pl-PL" sz="2400" dirty="0" smtClean="0">
                <a:latin typeface="Times New Roman"/>
                <a:cs typeface="Times New Roman"/>
              </a:rPr>
              <a:t>. Odległość osi powinna wynosić </a:t>
            </a:r>
            <a:r>
              <a:rPr lang="pl-PL" sz="2800" i="1" dirty="0" err="1" smtClean="0">
                <a:latin typeface="Times New Roman"/>
                <a:cs typeface="Times New Roman"/>
              </a:rPr>
              <a:t>a</a:t>
            </a:r>
            <a:r>
              <a:rPr lang="pl-PL" sz="1400" i="1" dirty="0" err="1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pl-PL" sz="2400" dirty="0" smtClean="0">
                <a:latin typeface="Times New Roman"/>
                <a:cs typeface="Times New Roman"/>
              </a:rPr>
              <a:t>63 </a:t>
            </a:r>
            <a:r>
              <a:rPr lang="pl-PL" sz="2400" dirty="0" err="1" smtClean="0">
                <a:latin typeface="Times New Roman"/>
                <a:cs typeface="Times New Roman"/>
              </a:rPr>
              <a:t>mm</a:t>
            </a:r>
            <a:r>
              <a:rPr lang="pl-PL" sz="2400" dirty="0" smtClean="0">
                <a:latin typeface="Times New Roman"/>
                <a:cs typeface="Times New Roman"/>
              </a:rPr>
              <a:t>. Z warunków ograniczających ze względu na grubość zębów przy wierzchołkach wynika, że powinno być </a:t>
            </a:r>
            <a:r>
              <a:rPr lang="pl-PL" sz="2400" i="1" dirty="0" smtClean="0">
                <a:latin typeface="Times New Roman"/>
                <a:cs typeface="Times New Roman"/>
              </a:rPr>
              <a:t> 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0,4  oraz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12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≤ 0,6. Należy: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l-PL" sz="2400" dirty="0" smtClean="0">
                <a:latin typeface="Times New Roman"/>
                <a:cs typeface="Times New Roman"/>
              </a:rPr>
              <a:t>wyznaczyć potrzebne wartości współczynników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1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i  </a:t>
            </a:r>
            <a:r>
              <a:rPr lang="pl-PL" sz="2800" i="1" dirty="0" smtClean="0">
                <a:latin typeface="Times New Roman"/>
                <a:cs typeface="Times New Roman"/>
              </a:rPr>
              <a:t>x</a:t>
            </a:r>
            <a:r>
              <a:rPr lang="pl-PL" sz="2800" baseline="-25000" dirty="0" smtClean="0">
                <a:latin typeface="Times New Roman"/>
                <a:cs typeface="Times New Roman"/>
              </a:rPr>
              <a:t>2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 przesunięcia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      zarysu zęba,</a:t>
            </a:r>
          </a:p>
          <a:p>
            <a:pPr marL="457200" indent="-457200"/>
            <a:r>
              <a:rPr lang="pl-PL" sz="2400" dirty="0" smtClean="0">
                <a:latin typeface="Times New Roman"/>
                <a:cs typeface="Times New Roman"/>
              </a:rPr>
              <a:t>b)   wyznaczyć najważniejsze średnice obu kół.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32</a:t>
            </a:fld>
            <a:endParaRPr lang="pl-PL" dirty="0"/>
          </a:p>
        </p:txBody>
      </p:sp>
      <p:grpSp>
        <p:nvGrpSpPr>
          <p:cNvPr id="19" name="Grupa 18"/>
          <p:cNvGrpSpPr/>
          <p:nvPr/>
        </p:nvGrpSpPr>
        <p:grpSpPr>
          <a:xfrm>
            <a:off x="274320" y="3794760"/>
            <a:ext cx="7101840" cy="2697480"/>
            <a:chOff x="274320" y="3794760"/>
            <a:chExt cx="7101840" cy="2697480"/>
          </a:xfrm>
        </p:grpSpPr>
        <p:sp>
          <p:nvSpPr>
            <p:cNvPr id="4" name="pole tekstowe 3"/>
            <p:cNvSpPr txBox="1"/>
            <p:nvPr/>
          </p:nvSpPr>
          <p:spPr>
            <a:xfrm>
              <a:off x="274320" y="3794760"/>
              <a:ext cx="425196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a) Wymagania:</a:t>
              </a:r>
            </a:p>
            <a:p>
              <a:pPr marL="457200" indent="-457200">
                <a:buFont typeface="+mj-lt"/>
                <a:buAutoNum type="arabicParenR"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400" i="1" baseline="-250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63</a:t>
              </a:r>
            </a:p>
            <a:p>
              <a:pPr marL="457200" indent="-457200">
                <a:buFont typeface="+mj-lt"/>
                <a:buAutoNum type="arabicParenR"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/>
                  <a:cs typeface="Times New Roman"/>
                </a:rPr>
                <a:t>≤ 0,4</a:t>
              </a:r>
            </a:p>
            <a:p>
              <a:pPr marL="457200" indent="-457200">
                <a:buFont typeface="+mj-lt"/>
                <a:buAutoNum type="arabicParenR"/>
              </a:pPr>
              <a:r>
                <a:rPr lang="pl-PL" sz="2400" dirty="0" smtClean="0">
                  <a:latin typeface="Times New Roman"/>
                  <a:cs typeface="Times New Roman"/>
                </a:rPr>
                <a:t>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/>
                  <a:cs typeface="Times New Roman"/>
                </a:rPr>
                <a:t>≤ 0,6     </a:t>
              </a:r>
              <a:r>
                <a:rPr lang="pl-PL" sz="2000" dirty="0" smtClean="0">
                  <a:latin typeface="Times New Roman"/>
                  <a:cs typeface="Times New Roman"/>
                </a:rPr>
                <a:t>spełniony zawsze</a:t>
              </a:r>
              <a:endParaRPr lang="pl-PL" sz="2400" dirty="0" smtClean="0">
                <a:latin typeface="Times New Roman"/>
                <a:cs typeface="Times New Roman"/>
              </a:endParaRPr>
            </a:p>
            <a:p>
              <a:pPr marL="457200" indent="-457200">
                <a:buFont typeface="+mj-lt"/>
                <a:buAutoNum type="arabicParenR"/>
              </a:pPr>
              <a:r>
                <a:rPr lang="pl-PL" sz="2400" dirty="0" smtClean="0">
                  <a:latin typeface="Times New Roman"/>
                  <a:cs typeface="Times New Roman"/>
                </a:rPr>
                <a:t> 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 ≥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i="1" baseline="-25000" dirty="0" smtClean="0">
                  <a:latin typeface="Times New Roman"/>
                  <a:cs typeface="Times New Roman"/>
                </a:rPr>
                <a:t>g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</a:p>
            <a:p>
              <a:pPr marL="457200" indent="-457200">
                <a:buFont typeface="+mj-lt"/>
                <a:buAutoNum type="arabicParenR"/>
              </a:pPr>
              <a:r>
                <a:rPr lang="pl-PL" sz="2400" baseline="-25000" dirty="0" smtClean="0">
                  <a:latin typeface="Times New Roman"/>
                  <a:cs typeface="Times New Roman"/>
                </a:rPr>
                <a:t>  </a:t>
              </a:r>
              <a:r>
                <a:rPr lang="pl-PL" sz="2400" dirty="0" smtClean="0">
                  <a:latin typeface="Times New Roman"/>
                  <a:cs typeface="Times New Roman"/>
                </a:rPr>
                <a:t>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400" dirty="0" smtClean="0">
                  <a:latin typeface="Times New Roman"/>
                  <a:cs typeface="Times New Roman"/>
                </a:rPr>
                <a:t> ≥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i="1" baseline="-25000" dirty="0" smtClean="0">
                  <a:latin typeface="Times New Roman"/>
                  <a:cs typeface="Times New Roman"/>
                </a:rPr>
                <a:t>g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2</a:t>
              </a:r>
              <a:r>
                <a:rPr lang="pl-PL" sz="2400" i="1" baseline="-250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pl-PL" sz="2000" dirty="0" smtClean="0">
                  <a:latin typeface="Times New Roman"/>
                  <a:cs typeface="Times New Roman"/>
                </a:rPr>
                <a:t>spełniony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>
              <a:off x="4648200" y="5501640"/>
              <a:ext cx="914400" cy="1524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10"/>
            <p:cNvSpPr txBox="1"/>
            <p:nvPr/>
          </p:nvSpPr>
          <p:spPr>
            <a:xfrm>
              <a:off x="5836920" y="4511040"/>
              <a:ext cx="1539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0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836920" y="489204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/>
                  <a:cs typeface="Times New Roman"/>
                </a:rPr>
                <a:t>≤ 0,4</a:t>
              </a:r>
            </a:p>
            <a:p>
              <a:endParaRPr lang="pl-PL" sz="2400" dirty="0" smtClean="0">
                <a:latin typeface="Times New Roman"/>
                <a:cs typeface="Times New Roman"/>
              </a:endParaRPr>
            </a:p>
            <a:p>
              <a:r>
                <a:rPr lang="pl-PL" sz="2400" dirty="0" smtClean="0">
                  <a:latin typeface="Times New Roman"/>
                  <a:cs typeface="Times New Roman"/>
                </a:rPr>
                <a:t>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  <a:r>
                <a:rPr lang="pl-PL" sz="2400" dirty="0" smtClean="0">
                  <a:latin typeface="Times New Roman"/>
                  <a:cs typeface="Times New Roman"/>
                </a:rPr>
                <a:t> ≥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z</a:t>
              </a:r>
              <a:r>
                <a:rPr lang="pl-PL" sz="2400" i="1" baseline="-25000" dirty="0" smtClean="0">
                  <a:latin typeface="Times New Roman"/>
                  <a:cs typeface="Times New Roman"/>
                </a:rPr>
                <a:t>g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730240" y="4450080"/>
              <a:ext cx="1645920" cy="2042160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Nawias klamrowy zamykający 14"/>
            <p:cNvSpPr/>
            <p:nvPr/>
          </p:nvSpPr>
          <p:spPr>
            <a:xfrm>
              <a:off x="4251960" y="4617720"/>
              <a:ext cx="228600" cy="176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2920"/>
            <a:ext cx="2066925" cy="752475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05201" y="65353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2727960" y="853440"/>
            <a:ext cx="184404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813560" y="1203960"/>
            <a:ext cx="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021080" y="1859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≥ 0,3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798320" y="2346960"/>
            <a:ext cx="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914400" y="3215640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pl-PL" sz="2400" dirty="0" smtClean="0">
                <a:latin typeface="Times New Roman"/>
                <a:cs typeface="Times New Roman"/>
              </a:rPr>
              <a:t>≤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≤ 0,4</a:t>
            </a:r>
          </a:p>
          <a:p>
            <a:r>
              <a:rPr lang="pl-PL" sz="2400" dirty="0" smtClean="0">
                <a:latin typeface="Times New Roman"/>
                <a:cs typeface="Times New Roman"/>
              </a:rPr>
              <a:t> 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= ‒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trzałka w dół 15"/>
          <p:cNvSpPr/>
          <p:nvPr/>
        </p:nvSpPr>
        <p:spPr>
          <a:xfrm>
            <a:off x="1432560" y="4191000"/>
            <a:ext cx="533400" cy="746760"/>
          </a:xfrm>
          <a:prstGeom prst="down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28"/>
          <p:cNvCxnSpPr/>
          <p:nvPr/>
        </p:nvCxnSpPr>
        <p:spPr>
          <a:xfrm>
            <a:off x="365760" y="0"/>
            <a:ext cx="15240" cy="38404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81000" y="3444240"/>
            <a:ext cx="518160" cy="22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81000" y="3840480"/>
            <a:ext cx="518160" cy="22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94360" y="4953000"/>
            <a:ext cx="34650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= 0,3  oraz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= </a:t>
            </a:r>
            <a:r>
              <a:rPr lang="pl-PL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‒ 0,3 !  </a:t>
            </a:r>
            <a:endParaRPr lang="pl-P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2920"/>
            <a:ext cx="2066925" cy="752475"/>
          </a:xfrm>
          <a:prstGeom prst="rect">
            <a:avLst/>
          </a:prstGeo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05201" y="65353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≥ </a:t>
            </a:r>
            <a:r>
              <a:rPr lang="pl-PL" sz="2400" i="1" dirty="0" smtClean="0">
                <a:latin typeface="Times New Roman"/>
                <a:cs typeface="Times New Roman"/>
              </a:rPr>
              <a:t>z</a:t>
            </a:r>
            <a:r>
              <a:rPr lang="pl-PL" sz="2400" i="1" baseline="-25000" dirty="0" smtClean="0">
                <a:latin typeface="Times New Roman"/>
                <a:cs typeface="Times New Roman"/>
              </a:rPr>
              <a:t>g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2727960" y="853440"/>
            <a:ext cx="1844040" cy="76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1813560" y="1203960"/>
            <a:ext cx="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021080" y="1859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≥ 0,3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798320" y="2346960"/>
            <a:ext cx="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914400" y="3215640"/>
            <a:ext cx="192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pl-PL" sz="2400" dirty="0" smtClean="0">
                <a:latin typeface="Times New Roman"/>
                <a:cs typeface="Times New Roman"/>
              </a:rPr>
              <a:t>≤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≤ 0,4</a:t>
            </a:r>
          </a:p>
          <a:p>
            <a:r>
              <a:rPr lang="pl-PL" sz="2400" dirty="0" smtClean="0">
                <a:latin typeface="Times New Roman"/>
                <a:cs typeface="Times New Roman"/>
              </a:rPr>
              <a:t>  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= ‒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trzałka w dół 15"/>
          <p:cNvSpPr/>
          <p:nvPr/>
        </p:nvSpPr>
        <p:spPr>
          <a:xfrm>
            <a:off x="1432560" y="4191000"/>
            <a:ext cx="533400" cy="746760"/>
          </a:xfrm>
          <a:prstGeom prst="down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9" name="Łącznik prosty 28"/>
          <p:cNvCxnSpPr/>
          <p:nvPr/>
        </p:nvCxnSpPr>
        <p:spPr>
          <a:xfrm>
            <a:off x="365760" y="0"/>
            <a:ext cx="15240" cy="38404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81000" y="3444240"/>
            <a:ext cx="518160" cy="22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81000" y="3840480"/>
            <a:ext cx="518160" cy="22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94360" y="4953000"/>
            <a:ext cx="34650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= 0,3  oraz </a:t>
            </a:r>
            <a:r>
              <a:rPr lang="pl-PL" sz="2400" i="1" dirty="0" smtClean="0">
                <a:latin typeface="Times New Roman"/>
                <a:cs typeface="Times New Roman"/>
              </a:rPr>
              <a:t>x</a:t>
            </a:r>
            <a:r>
              <a:rPr lang="pl-PL" sz="2400" baseline="-25000" dirty="0" smtClean="0">
                <a:latin typeface="Times New Roman"/>
                <a:cs typeface="Times New Roman"/>
              </a:rPr>
              <a:t>2</a:t>
            </a:r>
            <a:r>
              <a:rPr lang="pl-PL" sz="2400" dirty="0" smtClean="0">
                <a:latin typeface="Times New Roman"/>
                <a:cs typeface="Times New Roman"/>
              </a:rPr>
              <a:t> = </a:t>
            </a:r>
            <a:r>
              <a:rPr lang="pl-PL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‒ 0,3 !  </a:t>
            </a:r>
            <a:endParaRPr lang="pl-P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405745" y="1828800"/>
            <a:ext cx="437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4793673" y="2313709"/>
            <a:ext cx="3948545" cy="298543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arenR" startAt="2"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3∙12 = 36 mm</a:t>
            </a: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3∙30 = 90 mm</a:t>
            </a: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∙∙∙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43,8 mm</a:t>
            </a: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30,6 mm</a:t>
            </a: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94,2 mm</a:t>
            </a:r>
          </a:p>
          <a:p>
            <a:pPr marL="457200" indent="-457200"/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 d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81,0 mm   </a:t>
            </a:r>
          </a:p>
          <a:p>
            <a:pPr marL="457200" indent="-457200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E:\Documents and Settings\tadeusz\Moje dokumenty\Dydaktyka\PKM\PKM III\rysunki do PKM\rysunki PKM\rys. 9.25.jpg"/>
          <p:cNvPicPr>
            <a:picLocks noChangeAspect="1" noChangeArrowheads="1"/>
          </p:cNvPicPr>
          <p:nvPr/>
        </p:nvPicPr>
        <p:blipFill>
          <a:blip r:embed="rId2" cstate="print"/>
          <a:srcRect l="4338" t="5371" r="3583" b="5152"/>
          <a:stretch>
            <a:fillRect/>
          </a:stretch>
        </p:blipFill>
        <p:spPr bwMode="auto">
          <a:xfrm>
            <a:off x="781665" y="1032387"/>
            <a:ext cx="6887496" cy="486696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28596" y="0"/>
            <a:ext cx="7420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Opis geometrii zazębienia i kół walcowych </a:t>
            </a:r>
          </a:p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skośnych </a:t>
            </a:r>
            <a:endParaRPr lang="pl-PL" sz="28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163258" y="6029268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kąt pochylenia linii zęba</a:t>
            </a:r>
            <a:endParaRPr lang="pl-PL" sz="24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7225259" y="1184223"/>
            <a:ext cx="494675" cy="26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77877" y="314595"/>
            <a:ext cx="446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Współpraca kół walcowych</a:t>
            </a:r>
          </a:p>
          <a:p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z zębami skośnymi</a:t>
            </a:r>
            <a:endParaRPr lang="pl-PL" sz="24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Documents and Settings\tadeusz\Moje dokumenty\Dydaktyka\PKM\PKM III\rysunki do PKM\rysunki PKM\rys. 9.26c.jpg"/>
          <p:cNvPicPr>
            <a:picLocks noChangeAspect="1" noChangeArrowheads="1"/>
          </p:cNvPicPr>
          <p:nvPr/>
        </p:nvPicPr>
        <p:blipFill>
          <a:blip r:embed="rId2" cstate="print"/>
          <a:srcRect l="20041" t="17047" r="28212" b="24508"/>
          <a:stretch>
            <a:fillRect/>
          </a:stretch>
        </p:blipFill>
        <p:spPr bwMode="auto">
          <a:xfrm>
            <a:off x="914417" y="1651819"/>
            <a:ext cx="4150748" cy="116512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790558" y="3365837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Linie styku zębów</a:t>
            </a:r>
            <a:endParaRPr lang="pl-PL" sz="24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37</a:t>
            </a:fld>
            <a:endParaRPr lang="pl-PL" dirty="0"/>
          </a:p>
        </p:txBody>
      </p:sp>
      <p:pic>
        <p:nvPicPr>
          <p:cNvPr id="88065" name="Picture 1" descr="C:\Documents and Settings\TSzopa\Moje dokumenty\Dydaktyka\PKM - rysunki\rys. 9.26 a,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" y="52642"/>
            <a:ext cx="7708334" cy="6768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38</a:t>
            </a:fld>
            <a:endParaRPr lang="pl-PL" dirty="0"/>
          </a:p>
        </p:txBody>
      </p:sp>
      <p:pic>
        <p:nvPicPr>
          <p:cNvPr id="88065" name="Picture 1" descr="C:\Documents and Settings\TSzopa\Moje dokumenty\Dydaktyka\PKM - rysunki\rys. 9.26 a,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" y="52642"/>
            <a:ext cx="7708334" cy="6768977"/>
          </a:xfrm>
          <a:prstGeom prst="rect">
            <a:avLst/>
          </a:prstGeom>
          <a:noFill/>
        </p:spPr>
      </p:pic>
      <p:grpSp>
        <p:nvGrpSpPr>
          <p:cNvPr id="3" name="Grupa 11"/>
          <p:cNvGrpSpPr/>
          <p:nvPr/>
        </p:nvGrpSpPr>
        <p:grpSpPr>
          <a:xfrm>
            <a:off x="4741975" y="3245457"/>
            <a:ext cx="4306529" cy="2120599"/>
            <a:chOff x="4616245" y="3348327"/>
            <a:chExt cx="4306529" cy="2120599"/>
          </a:xfrm>
        </p:grpSpPr>
        <p:grpSp>
          <p:nvGrpSpPr>
            <p:cNvPr id="4" name="Grupa 3"/>
            <p:cNvGrpSpPr/>
            <p:nvPr/>
          </p:nvGrpSpPr>
          <p:grpSpPr>
            <a:xfrm>
              <a:off x="4616245" y="3348327"/>
              <a:ext cx="4306529" cy="2120599"/>
              <a:chOff x="4616245" y="3348327"/>
              <a:chExt cx="4306529" cy="2120599"/>
            </a:xfrm>
          </p:grpSpPr>
          <p:sp>
            <p:nvSpPr>
              <p:cNvPr id="8" name="pole tekstowe 7"/>
              <p:cNvSpPr txBox="1"/>
              <p:nvPr/>
            </p:nvSpPr>
            <p:spPr>
              <a:xfrm>
                <a:off x="5500694" y="3529934"/>
                <a:ext cx="34220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 dłuższy przypór</a:t>
                </a:r>
              </a:p>
              <a:p>
                <a:endParaRPr lang="pl-P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l-P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l-PL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pl-PL" sz="2400" b="1" u="sng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większa liczba par</a:t>
                </a:r>
              </a:p>
              <a:p>
                <a:r>
                  <a:rPr lang="pl-PL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pl-PL" sz="2400" b="1" u="sng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zębów w przyporze</a:t>
                </a:r>
                <a:endParaRPr lang="pl-PL" sz="2400" b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Dowolny kształt 8"/>
              <p:cNvSpPr/>
              <p:nvPr/>
            </p:nvSpPr>
            <p:spPr>
              <a:xfrm>
                <a:off x="5637324" y="3348327"/>
                <a:ext cx="2231267" cy="766473"/>
              </a:xfrm>
              <a:custGeom>
                <a:avLst/>
                <a:gdLst>
                  <a:gd name="connsiteX0" fmla="*/ 1463040 w 2231267"/>
                  <a:gd name="connsiteY0" fmla="*/ 19713 h 766473"/>
                  <a:gd name="connsiteX1" fmla="*/ 381000 w 2231267"/>
                  <a:gd name="connsiteY1" fmla="*/ 34953 h 766473"/>
                  <a:gd name="connsiteX2" fmla="*/ 320040 w 2231267"/>
                  <a:gd name="connsiteY2" fmla="*/ 50193 h 766473"/>
                  <a:gd name="connsiteX3" fmla="*/ 182880 w 2231267"/>
                  <a:gd name="connsiteY3" fmla="*/ 111153 h 766473"/>
                  <a:gd name="connsiteX4" fmla="*/ 121920 w 2231267"/>
                  <a:gd name="connsiteY4" fmla="*/ 217833 h 766473"/>
                  <a:gd name="connsiteX5" fmla="*/ 60960 w 2231267"/>
                  <a:gd name="connsiteY5" fmla="*/ 309273 h 766473"/>
                  <a:gd name="connsiteX6" fmla="*/ 30480 w 2231267"/>
                  <a:gd name="connsiteY6" fmla="*/ 354993 h 766473"/>
                  <a:gd name="connsiteX7" fmla="*/ 0 w 2231267"/>
                  <a:gd name="connsiteY7" fmla="*/ 476913 h 766473"/>
                  <a:gd name="connsiteX8" fmla="*/ 45720 w 2231267"/>
                  <a:gd name="connsiteY8" fmla="*/ 598833 h 766473"/>
                  <a:gd name="connsiteX9" fmla="*/ 106680 w 2231267"/>
                  <a:gd name="connsiteY9" fmla="*/ 614073 h 766473"/>
                  <a:gd name="connsiteX10" fmla="*/ 198120 w 2231267"/>
                  <a:gd name="connsiteY10" fmla="*/ 675033 h 766473"/>
                  <a:gd name="connsiteX11" fmla="*/ 381000 w 2231267"/>
                  <a:gd name="connsiteY11" fmla="*/ 705513 h 766473"/>
                  <a:gd name="connsiteX12" fmla="*/ 533400 w 2231267"/>
                  <a:gd name="connsiteY12" fmla="*/ 751233 h 766473"/>
                  <a:gd name="connsiteX13" fmla="*/ 624840 w 2231267"/>
                  <a:gd name="connsiteY13" fmla="*/ 766473 h 766473"/>
                  <a:gd name="connsiteX14" fmla="*/ 1676400 w 2231267"/>
                  <a:gd name="connsiteY14" fmla="*/ 751233 h 766473"/>
                  <a:gd name="connsiteX15" fmla="*/ 1767840 w 2231267"/>
                  <a:gd name="connsiteY15" fmla="*/ 720753 h 766473"/>
                  <a:gd name="connsiteX16" fmla="*/ 1813560 w 2231267"/>
                  <a:gd name="connsiteY16" fmla="*/ 705513 h 766473"/>
                  <a:gd name="connsiteX17" fmla="*/ 1859280 w 2231267"/>
                  <a:gd name="connsiteY17" fmla="*/ 690273 h 766473"/>
                  <a:gd name="connsiteX18" fmla="*/ 1905000 w 2231267"/>
                  <a:gd name="connsiteY18" fmla="*/ 659793 h 766473"/>
                  <a:gd name="connsiteX19" fmla="*/ 1996440 w 2231267"/>
                  <a:gd name="connsiteY19" fmla="*/ 629313 h 766473"/>
                  <a:gd name="connsiteX20" fmla="*/ 2042160 w 2231267"/>
                  <a:gd name="connsiteY20" fmla="*/ 614073 h 766473"/>
                  <a:gd name="connsiteX21" fmla="*/ 2057400 w 2231267"/>
                  <a:gd name="connsiteY21" fmla="*/ 568353 h 766473"/>
                  <a:gd name="connsiteX22" fmla="*/ 2148840 w 2231267"/>
                  <a:gd name="connsiteY22" fmla="*/ 537873 h 766473"/>
                  <a:gd name="connsiteX23" fmla="*/ 2194560 w 2231267"/>
                  <a:gd name="connsiteY23" fmla="*/ 507393 h 766473"/>
                  <a:gd name="connsiteX24" fmla="*/ 2209800 w 2231267"/>
                  <a:gd name="connsiteY24" fmla="*/ 461673 h 766473"/>
                  <a:gd name="connsiteX25" fmla="*/ 2148840 w 2231267"/>
                  <a:gd name="connsiteY25" fmla="*/ 187353 h 766473"/>
                  <a:gd name="connsiteX26" fmla="*/ 2087880 w 2231267"/>
                  <a:gd name="connsiteY26" fmla="*/ 156873 h 766473"/>
                  <a:gd name="connsiteX27" fmla="*/ 1950720 w 2231267"/>
                  <a:gd name="connsiteY27" fmla="*/ 50193 h 766473"/>
                  <a:gd name="connsiteX28" fmla="*/ 1737360 w 2231267"/>
                  <a:gd name="connsiteY28" fmla="*/ 34953 h 766473"/>
                  <a:gd name="connsiteX29" fmla="*/ 1463040 w 2231267"/>
                  <a:gd name="connsiteY29" fmla="*/ 19713 h 76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31267" h="766473">
                    <a:moveTo>
                      <a:pt x="1463040" y="19713"/>
                    </a:moveTo>
                    <a:cubicBezTo>
                      <a:pt x="1236980" y="19713"/>
                      <a:pt x="741588" y="25337"/>
                      <a:pt x="381000" y="34953"/>
                    </a:cubicBezTo>
                    <a:cubicBezTo>
                      <a:pt x="360062" y="35511"/>
                      <a:pt x="340102" y="44174"/>
                      <a:pt x="320040" y="50193"/>
                    </a:cubicBezTo>
                    <a:cubicBezTo>
                      <a:pt x="221116" y="79870"/>
                      <a:pt x="249693" y="66611"/>
                      <a:pt x="182880" y="111153"/>
                    </a:cubicBezTo>
                    <a:cubicBezTo>
                      <a:pt x="77443" y="269309"/>
                      <a:pt x="237934" y="24477"/>
                      <a:pt x="121920" y="217833"/>
                    </a:cubicBezTo>
                    <a:cubicBezTo>
                      <a:pt x="103073" y="249245"/>
                      <a:pt x="81280" y="278793"/>
                      <a:pt x="60960" y="309273"/>
                    </a:cubicBezTo>
                    <a:cubicBezTo>
                      <a:pt x="50800" y="324513"/>
                      <a:pt x="36272" y="337617"/>
                      <a:pt x="30480" y="354993"/>
                    </a:cubicBezTo>
                    <a:cubicBezTo>
                      <a:pt x="7049" y="425287"/>
                      <a:pt x="18390" y="384961"/>
                      <a:pt x="0" y="476913"/>
                    </a:cubicBezTo>
                    <a:cubicBezTo>
                      <a:pt x="6635" y="510088"/>
                      <a:pt x="9496" y="574684"/>
                      <a:pt x="45720" y="598833"/>
                    </a:cubicBezTo>
                    <a:cubicBezTo>
                      <a:pt x="63148" y="610451"/>
                      <a:pt x="86360" y="608993"/>
                      <a:pt x="106680" y="614073"/>
                    </a:cubicBezTo>
                    <a:cubicBezTo>
                      <a:pt x="137160" y="634393"/>
                      <a:pt x="162581" y="666148"/>
                      <a:pt x="198120" y="675033"/>
                    </a:cubicBezTo>
                    <a:cubicBezTo>
                      <a:pt x="298813" y="700206"/>
                      <a:pt x="238296" y="687675"/>
                      <a:pt x="381000" y="705513"/>
                    </a:cubicBezTo>
                    <a:cubicBezTo>
                      <a:pt x="439315" y="724951"/>
                      <a:pt x="475819" y="739717"/>
                      <a:pt x="533400" y="751233"/>
                    </a:cubicBezTo>
                    <a:cubicBezTo>
                      <a:pt x="563700" y="757293"/>
                      <a:pt x="594360" y="761393"/>
                      <a:pt x="624840" y="766473"/>
                    </a:cubicBezTo>
                    <a:cubicBezTo>
                      <a:pt x="975360" y="761393"/>
                      <a:pt x="1326123" y="765244"/>
                      <a:pt x="1676400" y="751233"/>
                    </a:cubicBezTo>
                    <a:cubicBezTo>
                      <a:pt x="1708503" y="749949"/>
                      <a:pt x="1737360" y="730913"/>
                      <a:pt x="1767840" y="720753"/>
                    </a:cubicBezTo>
                    <a:lnTo>
                      <a:pt x="1813560" y="705513"/>
                    </a:lnTo>
                    <a:cubicBezTo>
                      <a:pt x="1828800" y="700433"/>
                      <a:pt x="1845914" y="699184"/>
                      <a:pt x="1859280" y="690273"/>
                    </a:cubicBezTo>
                    <a:cubicBezTo>
                      <a:pt x="1874520" y="680113"/>
                      <a:pt x="1888262" y="667232"/>
                      <a:pt x="1905000" y="659793"/>
                    </a:cubicBezTo>
                    <a:cubicBezTo>
                      <a:pt x="1934360" y="646744"/>
                      <a:pt x="1965960" y="639473"/>
                      <a:pt x="1996440" y="629313"/>
                    </a:cubicBezTo>
                    <a:lnTo>
                      <a:pt x="2042160" y="614073"/>
                    </a:lnTo>
                    <a:cubicBezTo>
                      <a:pt x="2047240" y="598833"/>
                      <a:pt x="2044328" y="577690"/>
                      <a:pt x="2057400" y="568353"/>
                    </a:cubicBezTo>
                    <a:cubicBezTo>
                      <a:pt x="2083544" y="549679"/>
                      <a:pt x="2122107" y="555695"/>
                      <a:pt x="2148840" y="537873"/>
                    </a:cubicBezTo>
                    <a:lnTo>
                      <a:pt x="2194560" y="507393"/>
                    </a:lnTo>
                    <a:cubicBezTo>
                      <a:pt x="2199640" y="492153"/>
                      <a:pt x="2209800" y="477737"/>
                      <a:pt x="2209800" y="461673"/>
                    </a:cubicBezTo>
                    <a:cubicBezTo>
                      <a:pt x="2209800" y="355893"/>
                      <a:pt x="2231267" y="258005"/>
                      <a:pt x="2148840" y="187353"/>
                    </a:cubicBezTo>
                    <a:cubicBezTo>
                      <a:pt x="2131591" y="172568"/>
                      <a:pt x="2106367" y="170078"/>
                      <a:pt x="2087880" y="156873"/>
                    </a:cubicBezTo>
                    <a:cubicBezTo>
                      <a:pt x="2044007" y="125535"/>
                      <a:pt x="2012926" y="54636"/>
                      <a:pt x="1950720" y="50193"/>
                    </a:cubicBezTo>
                    <a:lnTo>
                      <a:pt x="1737360" y="34953"/>
                    </a:lnTo>
                    <a:cubicBezTo>
                      <a:pt x="1597547" y="0"/>
                      <a:pt x="1689100" y="19713"/>
                      <a:pt x="1463040" y="19713"/>
                    </a:cubicBezTo>
                    <a:close/>
                  </a:path>
                </a:pathLst>
              </a:cu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4616245" y="3996813"/>
                <a:ext cx="973394" cy="8849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Łącznik prosty ze strzałką 10"/>
            <p:cNvCxnSpPr/>
            <p:nvPr/>
          </p:nvCxnSpPr>
          <p:spPr>
            <a:xfrm>
              <a:off x="6533535" y="4011561"/>
              <a:ext cx="103239" cy="6931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3260400" y="3786190"/>
            <a:ext cx="3143272" cy="928694"/>
          </a:xfrm>
          <a:prstGeom prst="rect">
            <a:avLst/>
          </a:prstGeom>
          <a:solidFill>
            <a:schemeClr val="bg2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071538" y="3857628"/>
            <a:ext cx="1571636" cy="714380"/>
          </a:xfrm>
          <a:prstGeom prst="rect">
            <a:avLst/>
          </a:prstGeom>
          <a:solidFill>
            <a:schemeClr val="bg2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14348" y="2285992"/>
            <a:ext cx="3429024" cy="857256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928662" y="1071546"/>
            <a:ext cx="2000264" cy="928694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85720" y="214290"/>
            <a:ext cx="773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Opis matematyczny geometrii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(koła walcowe, zęby skośne)</a:t>
            </a:r>
            <a:r>
              <a:rPr lang="pl-PL" sz="2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214422"/>
            <a:ext cx="1285884" cy="74295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2838450" cy="74295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071942"/>
            <a:ext cx="838200" cy="447675"/>
          </a:xfrm>
          <a:prstGeom prst="rect">
            <a:avLst/>
          </a:prstGeom>
          <a:noFill/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6140" y="3857628"/>
            <a:ext cx="2638425" cy="752475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5066350" y="1684008"/>
            <a:ext cx="3818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Inne wielkości 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,i,…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 – podobnie, jak w kołach z zębami prostymi)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Nawias klamrowy zamykający 22"/>
          <p:cNvSpPr/>
          <p:nvPr/>
        </p:nvSpPr>
        <p:spPr>
          <a:xfrm>
            <a:off x="4429124" y="1071546"/>
            <a:ext cx="441200" cy="2000264"/>
          </a:xfrm>
          <a:prstGeom prst="rightBrac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071538" y="507207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Np.  dla </a:t>
            </a:r>
            <a:r>
              <a:rPr lang="el-GR" sz="2400" i="1" dirty="0" smtClean="0">
                <a:latin typeface="Times New Roman"/>
                <a:cs typeface="Times New Roman"/>
              </a:rPr>
              <a:t>β</a:t>
            </a:r>
            <a:r>
              <a:rPr lang="pl-PL" sz="2400" i="1" dirty="0" smtClean="0">
                <a:latin typeface="Times New Roman"/>
                <a:cs typeface="Times New Roman"/>
              </a:rPr>
              <a:t> = </a:t>
            </a:r>
            <a:r>
              <a:rPr lang="pl-PL" sz="2400" dirty="0" smtClean="0">
                <a:latin typeface="Times New Roman"/>
                <a:cs typeface="Times New Roman"/>
              </a:rPr>
              <a:t>30º    </a:t>
            </a:r>
            <a:r>
              <a:rPr lang="pl-PL" sz="2800" i="1" dirty="0" err="1" smtClean="0">
                <a:latin typeface="Times New Roman"/>
                <a:cs typeface="Times New Roman"/>
              </a:rPr>
              <a:t>z</a:t>
            </a:r>
            <a:r>
              <a:rPr lang="pl-PL" sz="1400" i="1" dirty="0" err="1" smtClean="0">
                <a:latin typeface="Times New Roman"/>
                <a:cs typeface="Times New Roman"/>
              </a:rPr>
              <a:t>g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≈ </a:t>
            </a:r>
            <a:r>
              <a:rPr lang="pl-PL" sz="2400" dirty="0" smtClean="0">
                <a:latin typeface="Times New Roman"/>
                <a:cs typeface="Times New Roman"/>
              </a:rPr>
              <a:t>11</a:t>
            </a:r>
            <a:endParaRPr lang="pl-PL" sz="2400" i="1" dirty="0" smtClean="0">
              <a:latin typeface="Times New Roman"/>
              <a:cs typeface="Times New Roman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85720" y="5786454"/>
            <a:ext cx="864399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możliwość uniknięcia podcinania zębów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dopasowywanie odległości osi do potrzeb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863734" y="5929330"/>
            <a:ext cx="58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pl-PL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trzałka w prawo 26"/>
          <p:cNvSpPr/>
          <p:nvPr/>
        </p:nvSpPr>
        <p:spPr>
          <a:xfrm>
            <a:off x="6080772" y="5929330"/>
            <a:ext cx="785818" cy="556070"/>
          </a:xfrm>
          <a:prstGeom prst="right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035040" y="461772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celu zwiększenia wytrzymałości zębów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Łuk 30"/>
          <p:cNvSpPr/>
          <p:nvPr/>
        </p:nvSpPr>
        <p:spPr>
          <a:xfrm>
            <a:off x="4872990" y="3368040"/>
            <a:ext cx="2339340" cy="2266950"/>
          </a:xfrm>
          <a:prstGeom prst="arc">
            <a:avLst>
              <a:gd name="adj1" fmla="val 12772672"/>
              <a:gd name="adj2" fmla="val 214580"/>
            </a:avLst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57786" y="450057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  ‒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nominalna (podstawowa)           	odległość osi kół            </a:t>
            </a:r>
            <a:endParaRPr lang="pl-PL" sz="24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40152" y="764704"/>
            <a:ext cx="32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c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luz wierzchołkowy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(0,20 ÷ 0,25)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m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moduł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[mm]</a:t>
            </a:r>
          </a:p>
          <a:p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luz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międzyzębny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&gt; </a:t>
            </a:r>
            <a:r>
              <a:rPr lang="pl-PL" sz="2400" dirty="0" smtClean="0">
                <a:latin typeface="Times New Roman"/>
                <a:cs typeface="Times New Roman"/>
              </a:rPr>
              <a:t>0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</a:t>
            </a:fld>
            <a:endParaRPr lang="pl-PL" dirty="0"/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79512" y="174402"/>
            <a:ext cx="5254625" cy="5630862"/>
            <a:chOff x="1877" y="953"/>
            <a:chExt cx="8276" cy="8866"/>
          </a:xfrm>
        </p:grpSpPr>
        <p:cxnSp>
          <p:nvCxnSpPr>
            <p:cNvPr id="3074" name="AutoShape 2"/>
            <p:cNvCxnSpPr>
              <a:cxnSpLocks noChangeShapeType="1"/>
            </p:cNvCxnSpPr>
            <p:nvPr/>
          </p:nvCxnSpPr>
          <p:spPr bwMode="auto">
            <a:xfrm flipH="1" flipV="1">
              <a:off x="6087" y="953"/>
              <a:ext cx="42" cy="85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rot="12560569">
              <a:off x="4479" y="4469"/>
              <a:ext cx="3686" cy="1873"/>
              <a:chOff x="2994" y="2093"/>
              <a:chExt cx="3686" cy="1873"/>
            </a:xfrm>
          </p:grpSpPr>
          <p:sp>
            <p:nvSpPr>
              <p:cNvPr id="3076" name="Arc 4"/>
              <p:cNvSpPr>
                <a:spLocks/>
              </p:cNvSpPr>
              <p:nvPr/>
            </p:nvSpPr>
            <p:spPr bwMode="auto">
              <a:xfrm rot="19729587" flipH="1">
                <a:off x="4312" y="2093"/>
                <a:ext cx="2368" cy="1121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77" name="Arc 5"/>
              <p:cNvSpPr>
                <a:spLocks/>
              </p:cNvSpPr>
              <p:nvPr/>
            </p:nvSpPr>
            <p:spPr bwMode="auto">
              <a:xfrm rot="-1870413">
                <a:off x="2994" y="2885"/>
                <a:ext cx="2369" cy="1081"/>
              </a:xfrm>
              <a:custGeom>
                <a:avLst/>
                <a:gdLst>
                  <a:gd name="G0" fmla="+- 0 0 0"/>
                  <a:gd name="G1" fmla="+- 9854 0 0"/>
                  <a:gd name="G2" fmla="+- 21600 0 0"/>
                  <a:gd name="T0" fmla="*/ 19222 w 21593"/>
                  <a:gd name="T1" fmla="*/ 0 h 9854"/>
                  <a:gd name="T2" fmla="*/ 21593 w 21593"/>
                  <a:gd name="T3" fmla="*/ 9306 h 9854"/>
                  <a:gd name="T4" fmla="*/ 0 w 21593"/>
                  <a:gd name="T5" fmla="*/ 9854 h 9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9854" fill="none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</a:path>
                  <a:path w="21593" h="9854" stroke="0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  <a:lnTo>
                      <a:pt x="0" y="985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078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4423" y="2488"/>
                <a:ext cx="284" cy="1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79" name="Arc 7"/>
              <p:cNvSpPr>
                <a:spLocks/>
              </p:cNvSpPr>
              <p:nvPr/>
            </p:nvSpPr>
            <p:spPr bwMode="auto">
              <a:xfrm rot="19729587" flipV="1">
                <a:off x="4661" y="3663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80" name="Arc 8"/>
              <p:cNvSpPr>
                <a:spLocks/>
              </p:cNvSpPr>
              <p:nvPr/>
            </p:nvSpPr>
            <p:spPr bwMode="auto">
              <a:xfrm rot="-1870413" flipH="1" flipV="1">
                <a:off x="5450" y="3184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081" name="Arc 9"/>
            <p:cNvSpPr>
              <a:spLocks/>
            </p:cNvSpPr>
            <p:nvPr/>
          </p:nvSpPr>
          <p:spPr bwMode="auto">
            <a:xfrm rot="2332916" flipV="1">
              <a:off x="2670" y="1185"/>
              <a:ext cx="6197" cy="5053"/>
            </a:xfrm>
            <a:custGeom>
              <a:avLst/>
              <a:gdLst>
                <a:gd name="G0" fmla="+- 0 0 0"/>
                <a:gd name="G1" fmla="+- 21023 0 0"/>
                <a:gd name="G2" fmla="+- 21600 0 0"/>
                <a:gd name="T0" fmla="*/ 4961 w 21345"/>
                <a:gd name="T1" fmla="*/ 0 h 21023"/>
                <a:gd name="T2" fmla="*/ 21345 w 21345"/>
                <a:gd name="T3" fmla="*/ 17715 h 21023"/>
                <a:gd name="T4" fmla="*/ 0 w 21345"/>
                <a:gd name="T5" fmla="*/ 21023 h 2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5" h="21023" fill="none" extrusionOk="0">
                  <a:moveTo>
                    <a:pt x="4960" y="0"/>
                  </a:moveTo>
                  <a:cubicBezTo>
                    <a:pt x="13518" y="2019"/>
                    <a:pt x="19998" y="9025"/>
                    <a:pt x="21345" y="17714"/>
                  </a:cubicBezTo>
                </a:path>
                <a:path w="21345" h="21023" stroke="0" extrusionOk="0">
                  <a:moveTo>
                    <a:pt x="4960" y="0"/>
                  </a:moveTo>
                  <a:cubicBezTo>
                    <a:pt x="13518" y="2019"/>
                    <a:pt x="19998" y="9025"/>
                    <a:pt x="21345" y="17714"/>
                  </a:cubicBezTo>
                  <a:lnTo>
                    <a:pt x="0" y="2102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082" name="Group 10"/>
            <p:cNvGrpSpPr>
              <a:grpSpLocks/>
            </p:cNvGrpSpPr>
            <p:nvPr/>
          </p:nvGrpSpPr>
          <p:grpSpPr bwMode="auto">
            <a:xfrm rot="13141675">
              <a:off x="2945" y="4374"/>
              <a:ext cx="3686" cy="1873"/>
              <a:chOff x="2994" y="2093"/>
              <a:chExt cx="3686" cy="1873"/>
            </a:xfrm>
          </p:grpSpPr>
          <p:sp>
            <p:nvSpPr>
              <p:cNvPr id="3083" name="Arc 11"/>
              <p:cNvSpPr>
                <a:spLocks/>
              </p:cNvSpPr>
              <p:nvPr/>
            </p:nvSpPr>
            <p:spPr bwMode="auto">
              <a:xfrm rot="19729587" flipH="1">
                <a:off x="4312" y="2093"/>
                <a:ext cx="2368" cy="1121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84" name="Arc 12"/>
              <p:cNvSpPr>
                <a:spLocks/>
              </p:cNvSpPr>
              <p:nvPr/>
            </p:nvSpPr>
            <p:spPr bwMode="auto">
              <a:xfrm rot="-1870413">
                <a:off x="2994" y="2885"/>
                <a:ext cx="2369" cy="1081"/>
              </a:xfrm>
              <a:custGeom>
                <a:avLst/>
                <a:gdLst>
                  <a:gd name="G0" fmla="+- 0 0 0"/>
                  <a:gd name="G1" fmla="+- 9854 0 0"/>
                  <a:gd name="G2" fmla="+- 21600 0 0"/>
                  <a:gd name="T0" fmla="*/ 19222 w 21593"/>
                  <a:gd name="T1" fmla="*/ 0 h 9854"/>
                  <a:gd name="T2" fmla="*/ 21593 w 21593"/>
                  <a:gd name="T3" fmla="*/ 9306 h 9854"/>
                  <a:gd name="T4" fmla="*/ 0 w 21593"/>
                  <a:gd name="T5" fmla="*/ 9854 h 9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9854" fill="none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</a:path>
                  <a:path w="21593" h="9854" stroke="0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  <a:lnTo>
                      <a:pt x="0" y="985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085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4423" y="2488"/>
                <a:ext cx="284" cy="1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086" name="Arc 14"/>
              <p:cNvSpPr>
                <a:spLocks/>
              </p:cNvSpPr>
              <p:nvPr/>
            </p:nvSpPr>
            <p:spPr bwMode="auto">
              <a:xfrm rot="19729587" flipV="1">
                <a:off x="4661" y="3663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87" name="Arc 15"/>
              <p:cNvSpPr>
                <a:spLocks/>
              </p:cNvSpPr>
              <p:nvPr/>
            </p:nvSpPr>
            <p:spPr bwMode="auto">
              <a:xfrm rot="-1870413" flipH="1" flipV="1">
                <a:off x="5450" y="3184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>
              <a:off x="5359" y="4824"/>
              <a:ext cx="473" cy="4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89" name="AutoShape 17"/>
            <p:cNvCxnSpPr>
              <a:cxnSpLocks noChangeShapeType="1"/>
            </p:cNvCxnSpPr>
            <p:nvPr/>
          </p:nvCxnSpPr>
          <p:spPr bwMode="auto">
            <a:xfrm>
              <a:off x="6254" y="5662"/>
              <a:ext cx="316" cy="1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0" name="AutoShape 18"/>
            <p:cNvCxnSpPr>
              <a:cxnSpLocks noChangeShapeType="1"/>
            </p:cNvCxnSpPr>
            <p:nvPr/>
          </p:nvCxnSpPr>
          <p:spPr bwMode="auto">
            <a:xfrm flipH="1" flipV="1">
              <a:off x="6659" y="5801"/>
              <a:ext cx="673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>
              <a:off x="6474" y="5748"/>
              <a:ext cx="205" cy="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6732" y="6744"/>
              <a:ext cx="619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j</a:t>
              </a:r>
              <a:r>
                <a:rPr kumimoji="0" lang="pl-PL" sz="20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3" name="Arc 21"/>
            <p:cNvSpPr>
              <a:spLocks/>
            </p:cNvSpPr>
            <p:nvPr/>
          </p:nvSpPr>
          <p:spPr bwMode="auto">
            <a:xfrm rot="-2594345">
              <a:off x="4016" y="4119"/>
              <a:ext cx="4236" cy="45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307"/>
                <a:gd name="T1" fmla="*/ 0 h 21600"/>
                <a:gd name="T2" fmla="*/ 20307 w 20307"/>
                <a:gd name="T3" fmla="*/ 14240 h 21600"/>
                <a:gd name="T4" fmla="*/ 0 w 203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07" h="21600" fill="none" extrusionOk="0">
                  <a:moveTo>
                    <a:pt x="-1" y="0"/>
                  </a:moveTo>
                  <a:cubicBezTo>
                    <a:pt x="9091" y="0"/>
                    <a:pt x="17209" y="5692"/>
                    <a:pt x="20307" y="14239"/>
                  </a:cubicBezTo>
                </a:path>
                <a:path w="20307" h="21600" stroke="0" extrusionOk="0">
                  <a:moveTo>
                    <a:pt x="-1" y="0"/>
                  </a:moveTo>
                  <a:cubicBezTo>
                    <a:pt x="9091" y="0"/>
                    <a:pt x="17209" y="5692"/>
                    <a:pt x="20307" y="142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4" name="Arc 22"/>
            <p:cNvSpPr>
              <a:spLocks/>
            </p:cNvSpPr>
            <p:nvPr/>
          </p:nvSpPr>
          <p:spPr bwMode="auto">
            <a:xfrm rot="-2425398">
              <a:off x="4377" y="4659"/>
              <a:ext cx="3914" cy="39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45"/>
                <a:gd name="T1" fmla="*/ 0 h 21600"/>
                <a:gd name="T2" fmla="*/ 21345 w 21345"/>
                <a:gd name="T3" fmla="*/ 18292 h 21600"/>
                <a:gd name="T4" fmla="*/ 0 w 2134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5" h="21600" fill="none" extrusionOk="0">
                  <a:moveTo>
                    <a:pt x="-1" y="0"/>
                  </a:moveTo>
                  <a:cubicBezTo>
                    <a:pt x="10652" y="0"/>
                    <a:pt x="19713" y="7765"/>
                    <a:pt x="21345" y="18291"/>
                  </a:cubicBezTo>
                </a:path>
                <a:path w="21345" h="21600" stroke="0" extrusionOk="0">
                  <a:moveTo>
                    <a:pt x="-1" y="0"/>
                  </a:moveTo>
                  <a:cubicBezTo>
                    <a:pt x="10652" y="0"/>
                    <a:pt x="19713" y="7765"/>
                    <a:pt x="21345" y="1829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 flipV="1">
              <a:off x="4876" y="6144"/>
              <a:ext cx="300" cy="10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096" name="Arc 24"/>
            <p:cNvSpPr>
              <a:spLocks/>
            </p:cNvSpPr>
            <p:nvPr/>
          </p:nvSpPr>
          <p:spPr bwMode="auto">
            <a:xfrm rot="17404669">
              <a:off x="4276" y="7275"/>
              <a:ext cx="3788" cy="1299"/>
            </a:xfrm>
            <a:custGeom>
              <a:avLst/>
              <a:gdLst>
                <a:gd name="G0" fmla="+- 0 0 0"/>
                <a:gd name="G1" fmla="+- 7188 0 0"/>
                <a:gd name="G2" fmla="+- 21600 0 0"/>
                <a:gd name="T0" fmla="*/ 20369 w 20940"/>
                <a:gd name="T1" fmla="*/ 0 h 7188"/>
                <a:gd name="T2" fmla="*/ 20940 w 20940"/>
                <a:gd name="T3" fmla="*/ 1887 h 7188"/>
                <a:gd name="T4" fmla="*/ 0 w 20940"/>
                <a:gd name="T5" fmla="*/ 7188 h 7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40" h="7188" fill="none" extrusionOk="0">
                  <a:moveTo>
                    <a:pt x="20368" y="0"/>
                  </a:moveTo>
                  <a:cubicBezTo>
                    <a:pt x="20587" y="620"/>
                    <a:pt x="20778" y="1249"/>
                    <a:pt x="20939" y="1887"/>
                  </a:cubicBezTo>
                </a:path>
                <a:path w="20940" h="7188" stroke="0" extrusionOk="0">
                  <a:moveTo>
                    <a:pt x="20368" y="0"/>
                  </a:moveTo>
                  <a:cubicBezTo>
                    <a:pt x="20587" y="620"/>
                    <a:pt x="20778" y="1249"/>
                    <a:pt x="20939" y="1887"/>
                  </a:cubicBezTo>
                  <a:lnTo>
                    <a:pt x="0" y="7188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7" name="Arc 25"/>
            <p:cNvSpPr>
              <a:spLocks/>
            </p:cNvSpPr>
            <p:nvPr/>
          </p:nvSpPr>
          <p:spPr bwMode="auto">
            <a:xfrm rot="-2425398">
              <a:off x="4334" y="5511"/>
              <a:ext cx="3550" cy="3308"/>
            </a:xfrm>
            <a:custGeom>
              <a:avLst/>
              <a:gdLst>
                <a:gd name="G0" fmla="+- 2436 0 0"/>
                <a:gd name="G1" fmla="+- 21600 0 0"/>
                <a:gd name="G2" fmla="+- 21600 0 0"/>
                <a:gd name="T0" fmla="*/ 0 w 23182"/>
                <a:gd name="T1" fmla="*/ 138 h 21600"/>
                <a:gd name="T2" fmla="*/ 23182 w 23182"/>
                <a:gd name="T3" fmla="*/ 15587 h 21600"/>
                <a:gd name="T4" fmla="*/ 2436 w 2318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82" h="21600" fill="none" extrusionOk="0">
                  <a:moveTo>
                    <a:pt x="-1" y="137"/>
                  </a:moveTo>
                  <a:cubicBezTo>
                    <a:pt x="808" y="46"/>
                    <a:pt x="1622" y="-1"/>
                    <a:pt x="2436" y="0"/>
                  </a:cubicBezTo>
                  <a:cubicBezTo>
                    <a:pt x="12049" y="0"/>
                    <a:pt x="20505" y="6353"/>
                    <a:pt x="23182" y="15586"/>
                  </a:cubicBezTo>
                </a:path>
                <a:path w="23182" h="21600" stroke="0" extrusionOk="0">
                  <a:moveTo>
                    <a:pt x="-1" y="137"/>
                  </a:moveTo>
                  <a:cubicBezTo>
                    <a:pt x="808" y="46"/>
                    <a:pt x="1622" y="-1"/>
                    <a:pt x="2436" y="0"/>
                  </a:cubicBezTo>
                  <a:cubicBezTo>
                    <a:pt x="12049" y="0"/>
                    <a:pt x="20505" y="6353"/>
                    <a:pt x="23182" y="15586"/>
                  </a:cubicBezTo>
                  <a:lnTo>
                    <a:pt x="2436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7999" y="5511"/>
              <a:ext cx="486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2348" y="5087"/>
              <a:ext cx="3665" cy="1873"/>
              <a:chOff x="2338" y="5087"/>
              <a:chExt cx="3665" cy="1873"/>
            </a:xfrm>
          </p:grpSpPr>
          <p:sp>
            <p:nvSpPr>
              <p:cNvPr id="3100" name="Arc 28"/>
              <p:cNvSpPr>
                <a:spLocks/>
              </p:cNvSpPr>
              <p:nvPr/>
            </p:nvSpPr>
            <p:spPr bwMode="auto">
              <a:xfrm rot="19729587" flipH="1">
                <a:off x="3635" y="5087"/>
                <a:ext cx="2368" cy="1121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101" name="Arc 29"/>
              <p:cNvSpPr>
                <a:spLocks/>
              </p:cNvSpPr>
              <p:nvPr/>
            </p:nvSpPr>
            <p:spPr bwMode="auto">
              <a:xfrm rot="-1870413">
                <a:off x="2338" y="5879"/>
                <a:ext cx="2369" cy="1081"/>
              </a:xfrm>
              <a:custGeom>
                <a:avLst/>
                <a:gdLst>
                  <a:gd name="G0" fmla="+- 0 0 0"/>
                  <a:gd name="G1" fmla="+- 9854 0 0"/>
                  <a:gd name="G2" fmla="+- 21600 0 0"/>
                  <a:gd name="T0" fmla="*/ 19222 w 21593"/>
                  <a:gd name="T1" fmla="*/ 0 h 9854"/>
                  <a:gd name="T2" fmla="*/ 21593 w 21593"/>
                  <a:gd name="T3" fmla="*/ 9306 h 9854"/>
                  <a:gd name="T4" fmla="*/ 0 w 21593"/>
                  <a:gd name="T5" fmla="*/ 9854 h 9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9854" fill="none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</a:path>
                  <a:path w="21593" h="9854" stroke="0" extrusionOk="0">
                    <a:moveTo>
                      <a:pt x="19221" y="0"/>
                    </a:moveTo>
                    <a:cubicBezTo>
                      <a:pt x="20700" y="2884"/>
                      <a:pt x="21510" y="6065"/>
                      <a:pt x="21593" y="9305"/>
                    </a:cubicBezTo>
                    <a:lnTo>
                      <a:pt x="0" y="9854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102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3746" y="5482"/>
                <a:ext cx="278" cy="16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3103" name="Arc 31"/>
              <p:cNvSpPr>
                <a:spLocks/>
              </p:cNvSpPr>
              <p:nvPr/>
            </p:nvSpPr>
            <p:spPr bwMode="auto">
              <a:xfrm rot="19729587" flipV="1">
                <a:off x="3984" y="6657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104" name="Arc 32"/>
              <p:cNvSpPr>
                <a:spLocks/>
              </p:cNvSpPr>
              <p:nvPr/>
            </p:nvSpPr>
            <p:spPr bwMode="auto">
              <a:xfrm rot="-1870413" flipH="1" flipV="1">
                <a:off x="4794" y="6178"/>
                <a:ext cx="87" cy="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105" name="Arc 33"/>
            <p:cNvSpPr>
              <a:spLocks/>
            </p:cNvSpPr>
            <p:nvPr/>
          </p:nvSpPr>
          <p:spPr bwMode="auto">
            <a:xfrm rot="21194005" flipH="1">
              <a:off x="5176" y="4876"/>
              <a:ext cx="2368" cy="1121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6" name="Arc 34"/>
            <p:cNvSpPr>
              <a:spLocks/>
            </p:cNvSpPr>
            <p:nvPr/>
          </p:nvSpPr>
          <p:spPr bwMode="auto">
            <a:xfrm rot="-405995">
              <a:off x="3680" y="5050"/>
              <a:ext cx="2368" cy="1121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107" name="AutoShape 35"/>
            <p:cNvCxnSpPr>
              <a:cxnSpLocks noChangeShapeType="1"/>
            </p:cNvCxnSpPr>
            <p:nvPr/>
          </p:nvCxnSpPr>
          <p:spPr bwMode="auto">
            <a:xfrm flipV="1">
              <a:off x="5401" y="4962"/>
              <a:ext cx="304" cy="4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108" name="Arc 36"/>
            <p:cNvSpPr>
              <a:spLocks/>
            </p:cNvSpPr>
            <p:nvPr/>
          </p:nvSpPr>
          <p:spPr bwMode="auto">
            <a:xfrm rot="21194005" flipV="1">
              <a:off x="5156" y="6057"/>
              <a:ext cx="87" cy="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9" name="Arc 37"/>
            <p:cNvSpPr>
              <a:spLocks/>
            </p:cNvSpPr>
            <p:nvPr/>
          </p:nvSpPr>
          <p:spPr bwMode="auto">
            <a:xfrm rot="-405995" flipH="1" flipV="1">
              <a:off x="6097" y="5934"/>
              <a:ext cx="87" cy="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0" name="Arc 38"/>
            <p:cNvSpPr>
              <a:spLocks/>
            </p:cNvSpPr>
            <p:nvPr/>
          </p:nvSpPr>
          <p:spPr bwMode="auto">
            <a:xfrm rot="916946" flipH="1">
              <a:off x="6679" y="5287"/>
              <a:ext cx="2368" cy="1121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1" name="Arc 39"/>
            <p:cNvSpPr>
              <a:spLocks/>
            </p:cNvSpPr>
            <p:nvPr/>
          </p:nvSpPr>
          <p:spPr bwMode="auto">
            <a:xfrm rot="916946">
              <a:off x="5245" y="4890"/>
              <a:ext cx="2368" cy="1121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112" name="AutoShape 40"/>
            <p:cNvCxnSpPr>
              <a:cxnSpLocks noChangeShapeType="1"/>
            </p:cNvCxnSpPr>
            <p:nvPr/>
          </p:nvCxnSpPr>
          <p:spPr bwMode="auto">
            <a:xfrm>
              <a:off x="7136" y="5071"/>
              <a:ext cx="319" cy="8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3113" name="Arc 41"/>
            <p:cNvSpPr>
              <a:spLocks/>
            </p:cNvSpPr>
            <p:nvPr/>
          </p:nvSpPr>
          <p:spPr bwMode="auto">
            <a:xfrm rot="916946" flipV="1">
              <a:off x="6500" y="5968"/>
              <a:ext cx="87" cy="81"/>
            </a:xfrm>
            <a:custGeom>
              <a:avLst/>
              <a:gdLst>
                <a:gd name="G0" fmla="+- 0 0 0"/>
                <a:gd name="G1" fmla="+- 20151 0 0"/>
                <a:gd name="G2" fmla="+- 21600 0 0"/>
                <a:gd name="T0" fmla="*/ 7779 w 21600"/>
                <a:gd name="T1" fmla="*/ 0 h 20151"/>
                <a:gd name="T2" fmla="*/ 21600 w 21600"/>
                <a:gd name="T3" fmla="*/ 20151 h 20151"/>
                <a:gd name="T4" fmla="*/ 0 w 21600"/>
                <a:gd name="T5" fmla="*/ 20151 h 20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151" fill="none" extrusionOk="0">
                  <a:moveTo>
                    <a:pt x="7778" y="0"/>
                  </a:moveTo>
                  <a:cubicBezTo>
                    <a:pt x="16107" y="3215"/>
                    <a:pt x="21600" y="11223"/>
                    <a:pt x="21600" y="20151"/>
                  </a:cubicBezTo>
                </a:path>
                <a:path w="21600" h="20151" stroke="0" extrusionOk="0">
                  <a:moveTo>
                    <a:pt x="7778" y="0"/>
                  </a:moveTo>
                  <a:cubicBezTo>
                    <a:pt x="16107" y="3215"/>
                    <a:pt x="21600" y="11223"/>
                    <a:pt x="21600" y="20151"/>
                  </a:cubicBezTo>
                  <a:lnTo>
                    <a:pt x="0" y="2015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4" name="Arc 42"/>
            <p:cNvSpPr>
              <a:spLocks/>
            </p:cNvSpPr>
            <p:nvPr/>
          </p:nvSpPr>
          <p:spPr bwMode="auto">
            <a:xfrm rot="916946" flipH="1" flipV="1">
              <a:off x="7435" y="6229"/>
              <a:ext cx="87" cy="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5" name="Arc 43"/>
            <p:cNvSpPr>
              <a:spLocks/>
            </p:cNvSpPr>
            <p:nvPr/>
          </p:nvSpPr>
          <p:spPr bwMode="auto">
            <a:xfrm rot="-4023037" flipH="1" flipV="1">
              <a:off x="3973" y="2830"/>
              <a:ext cx="4236" cy="1844"/>
            </a:xfrm>
            <a:custGeom>
              <a:avLst/>
              <a:gdLst>
                <a:gd name="G0" fmla="+- 0 0 0"/>
                <a:gd name="G1" fmla="+- 8840 0 0"/>
                <a:gd name="G2" fmla="+- 21600 0 0"/>
                <a:gd name="T0" fmla="*/ 19708 w 20307"/>
                <a:gd name="T1" fmla="*/ 0 h 8840"/>
                <a:gd name="T2" fmla="*/ 20307 w 20307"/>
                <a:gd name="T3" fmla="*/ 1480 h 8840"/>
                <a:gd name="T4" fmla="*/ 0 w 20307"/>
                <a:gd name="T5" fmla="*/ 8840 h 8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07" h="8840" fill="none" extrusionOk="0">
                  <a:moveTo>
                    <a:pt x="19708" y="-1"/>
                  </a:moveTo>
                  <a:cubicBezTo>
                    <a:pt x="19926" y="485"/>
                    <a:pt x="20125" y="979"/>
                    <a:pt x="20307" y="1479"/>
                  </a:cubicBezTo>
                </a:path>
                <a:path w="20307" h="8840" stroke="0" extrusionOk="0">
                  <a:moveTo>
                    <a:pt x="19708" y="-1"/>
                  </a:moveTo>
                  <a:cubicBezTo>
                    <a:pt x="19926" y="485"/>
                    <a:pt x="20125" y="979"/>
                    <a:pt x="20307" y="1479"/>
                  </a:cubicBezTo>
                  <a:lnTo>
                    <a:pt x="0" y="884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116" name="AutoShape 44"/>
            <p:cNvCxnSpPr>
              <a:cxnSpLocks noChangeShapeType="1"/>
            </p:cNvCxnSpPr>
            <p:nvPr/>
          </p:nvCxnSpPr>
          <p:spPr bwMode="auto">
            <a:xfrm>
              <a:off x="5944" y="5588"/>
              <a:ext cx="0" cy="3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17" name="AutoShape 45"/>
            <p:cNvCxnSpPr>
              <a:cxnSpLocks noChangeShapeType="1"/>
            </p:cNvCxnSpPr>
            <p:nvPr/>
          </p:nvCxnSpPr>
          <p:spPr bwMode="auto">
            <a:xfrm flipV="1">
              <a:off x="5944" y="6021"/>
              <a:ext cx="0" cy="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18" name="AutoShape 46"/>
            <p:cNvCxnSpPr>
              <a:cxnSpLocks noChangeShapeType="1"/>
            </p:cNvCxnSpPr>
            <p:nvPr/>
          </p:nvCxnSpPr>
          <p:spPr bwMode="auto">
            <a:xfrm flipV="1">
              <a:off x="5944" y="5879"/>
              <a:ext cx="0" cy="1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19" name="Text Box 47"/>
            <p:cNvSpPr txBox="1">
              <a:spLocks noChangeArrowheads="1"/>
            </p:cNvSpPr>
            <p:nvPr/>
          </p:nvSpPr>
          <p:spPr bwMode="auto">
            <a:xfrm>
              <a:off x="5590" y="6061"/>
              <a:ext cx="648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c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120" name="AutoShape 48"/>
            <p:cNvCxnSpPr>
              <a:cxnSpLocks noChangeShapeType="1"/>
            </p:cNvCxnSpPr>
            <p:nvPr/>
          </p:nvCxnSpPr>
          <p:spPr bwMode="auto">
            <a:xfrm>
              <a:off x="6587" y="5781"/>
              <a:ext cx="232" cy="11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21" name="AutoShape 49"/>
            <p:cNvCxnSpPr>
              <a:cxnSpLocks noChangeShapeType="1"/>
            </p:cNvCxnSpPr>
            <p:nvPr/>
          </p:nvCxnSpPr>
          <p:spPr bwMode="auto">
            <a:xfrm>
              <a:off x="2175" y="1105"/>
              <a:ext cx="40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3122" name="AutoShape 50"/>
            <p:cNvCxnSpPr>
              <a:cxnSpLocks noChangeShapeType="1"/>
            </p:cNvCxnSpPr>
            <p:nvPr/>
          </p:nvCxnSpPr>
          <p:spPr bwMode="auto">
            <a:xfrm>
              <a:off x="1877" y="9333"/>
              <a:ext cx="45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3123" name="AutoShape 51"/>
            <p:cNvCxnSpPr>
              <a:cxnSpLocks noChangeShapeType="1"/>
            </p:cNvCxnSpPr>
            <p:nvPr/>
          </p:nvCxnSpPr>
          <p:spPr bwMode="auto">
            <a:xfrm>
              <a:off x="2479" y="1105"/>
              <a:ext cx="0" cy="82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</p:cxnSp>
        <p:sp>
          <p:nvSpPr>
            <p:cNvPr id="3124" name="Text Box 52"/>
            <p:cNvSpPr txBox="1">
              <a:spLocks noChangeArrowheads="1"/>
            </p:cNvSpPr>
            <p:nvPr/>
          </p:nvSpPr>
          <p:spPr bwMode="auto">
            <a:xfrm>
              <a:off x="2479" y="2625"/>
              <a:ext cx="625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6819" y="2351"/>
              <a:ext cx="333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</a:rPr>
                <a:t>okręgi toczne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 i 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126" name="AutoShape 54"/>
            <p:cNvCxnSpPr>
              <a:cxnSpLocks noChangeShapeType="1"/>
            </p:cNvCxnSpPr>
            <p:nvPr/>
          </p:nvCxnSpPr>
          <p:spPr bwMode="auto">
            <a:xfrm flipH="1" flipV="1">
              <a:off x="7884" y="2916"/>
              <a:ext cx="701" cy="3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27" name="AutoShape 55"/>
            <p:cNvCxnSpPr>
              <a:cxnSpLocks noChangeShapeType="1"/>
            </p:cNvCxnSpPr>
            <p:nvPr/>
          </p:nvCxnSpPr>
          <p:spPr bwMode="auto">
            <a:xfrm flipH="1" flipV="1">
              <a:off x="7884" y="2916"/>
              <a:ext cx="1163" cy="15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28" name="Arc 56"/>
            <p:cNvSpPr>
              <a:spLocks/>
            </p:cNvSpPr>
            <p:nvPr/>
          </p:nvSpPr>
          <p:spPr bwMode="auto">
            <a:xfrm>
              <a:off x="5498" y="8848"/>
              <a:ext cx="1253" cy="93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39 w 43200"/>
                <a:gd name="T1" fmla="*/ 32305 h 32305"/>
                <a:gd name="T2" fmla="*/ 43200 w 43200"/>
                <a:gd name="T3" fmla="*/ 21600 h 32305"/>
                <a:gd name="T4" fmla="*/ 21600 w 43200"/>
                <a:gd name="T5" fmla="*/ 21600 h 3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2305" fill="none" extrusionOk="0">
                  <a:moveTo>
                    <a:pt x="2839" y="32304"/>
                  </a:moveTo>
                  <a:cubicBezTo>
                    <a:pt x="978" y="29043"/>
                    <a:pt x="0" y="25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2305" stroke="0" extrusionOk="0">
                  <a:moveTo>
                    <a:pt x="2839" y="32304"/>
                  </a:moveTo>
                  <a:cubicBezTo>
                    <a:pt x="978" y="29043"/>
                    <a:pt x="0" y="2535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9" name="Text Box 57"/>
            <p:cNvSpPr txBox="1">
              <a:spLocks noChangeArrowheads="1"/>
            </p:cNvSpPr>
            <p:nvPr/>
          </p:nvSpPr>
          <p:spPr bwMode="auto">
            <a:xfrm>
              <a:off x="6418" y="8512"/>
              <a:ext cx="838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ω</a:t>
              </a:r>
              <a:r>
                <a:rPr kumimoji="0" lang="pl-PL" sz="20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0" name="Text Box 58"/>
            <p:cNvSpPr txBox="1">
              <a:spLocks noChangeArrowheads="1"/>
            </p:cNvSpPr>
            <p:nvPr/>
          </p:nvSpPr>
          <p:spPr bwMode="auto">
            <a:xfrm>
              <a:off x="4043" y="2625"/>
              <a:ext cx="1477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koło 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3882" y="7514"/>
              <a:ext cx="1477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koło 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pPr lvl="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dwustopniowej przekładni zębatej z kołami o zębach normalnych, wykonanymi bez przesunięcia zarysu : przełożenie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8,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68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25°,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3,5 </a:t>
            </a:r>
            <a:r>
              <a:rPr lang="pl-PL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Koło 2 jest osadzone na wspólnym wale z kołem 3, zazębionym z kołem 4. Koła 3 i 4 mają zęby proste o module         = 6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Należy wyznaczyć najmniejsze liczby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4880" name="Rectangle 64"/>
          <p:cNvSpPr>
            <a:spLocks noChangeArrowheads="1"/>
          </p:cNvSpPr>
          <p:nvPr/>
        </p:nvSpPr>
        <p:spPr bwMode="auto">
          <a:xfrm>
            <a:off x="2148832" y="1826560"/>
            <a:ext cx="670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</a:t>
            </a:r>
            <a:endParaRPr kumimoji="0" lang="pl-PL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5087154" y="2259328"/>
            <a:ext cx="4056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zębów kół 3 i 4, zapewniające przyjętą wartość przełożenia oraz jednakową odległość osi kół obydwu stopni przekładni. 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40</a:t>
            </a:fld>
            <a:endParaRPr lang="pl-PL" dirty="0"/>
          </a:p>
        </p:txBody>
      </p:sp>
      <p:grpSp>
        <p:nvGrpSpPr>
          <p:cNvPr id="34878" name="Group 62"/>
          <p:cNvGrpSpPr>
            <a:grpSpLocks/>
          </p:cNvGrpSpPr>
          <p:nvPr/>
        </p:nvGrpSpPr>
        <p:grpSpPr bwMode="auto">
          <a:xfrm>
            <a:off x="208853" y="2542634"/>
            <a:ext cx="4685113" cy="3919868"/>
            <a:chOff x="3871" y="5505"/>
            <a:chExt cx="5212" cy="4361"/>
          </a:xfrm>
        </p:grpSpPr>
        <p:sp>
          <p:nvSpPr>
            <p:cNvPr id="34879" name="Arc 63"/>
            <p:cNvSpPr>
              <a:spLocks/>
            </p:cNvSpPr>
            <p:nvPr/>
          </p:nvSpPr>
          <p:spPr bwMode="auto">
            <a:xfrm rot="10800000" flipV="1">
              <a:off x="4558" y="8632"/>
              <a:ext cx="608" cy="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36 w 43200"/>
                <a:gd name="T1" fmla="*/ 38410 h 42594"/>
                <a:gd name="T2" fmla="*/ 26682 w 43200"/>
                <a:gd name="T3" fmla="*/ 42594 h 42594"/>
                <a:gd name="T4" fmla="*/ 21600 w 43200"/>
                <a:gd name="T5" fmla="*/ 21600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8035" y="38410"/>
                  </a:moveTo>
                  <a:cubicBezTo>
                    <a:pt x="2954" y="34309"/>
                    <a:pt x="0" y="281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571"/>
                    <a:pt x="36373" y="40247"/>
                    <a:pt x="26681" y="42593"/>
                  </a:cubicBezTo>
                </a:path>
                <a:path w="43200" h="42594" stroke="0" extrusionOk="0">
                  <a:moveTo>
                    <a:pt x="8035" y="38410"/>
                  </a:moveTo>
                  <a:cubicBezTo>
                    <a:pt x="2954" y="34309"/>
                    <a:pt x="0" y="281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571"/>
                    <a:pt x="36373" y="40247"/>
                    <a:pt x="26681" y="425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" name="AutoShape 64"/>
            <p:cNvCxnSpPr>
              <a:cxnSpLocks noChangeShapeType="1"/>
            </p:cNvCxnSpPr>
            <p:nvPr/>
          </p:nvCxnSpPr>
          <p:spPr bwMode="auto">
            <a:xfrm rot="10800000" flipV="1">
              <a:off x="6046" y="7117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1" name="AutoShape 65"/>
            <p:cNvCxnSpPr>
              <a:cxnSpLocks noChangeShapeType="1"/>
            </p:cNvCxnSpPr>
            <p:nvPr/>
          </p:nvCxnSpPr>
          <p:spPr bwMode="auto">
            <a:xfrm rot="10800000" flipV="1">
              <a:off x="5958" y="7117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2" name="AutoShape 66"/>
            <p:cNvCxnSpPr>
              <a:cxnSpLocks noChangeShapeType="1"/>
            </p:cNvCxnSpPr>
            <p:nvPr/>
          </p:nvCxnSpPr>
          <p:spPr bwMode="auto">
            <a:xfrm rot="10800000" flipV="1">
              <a:off x="5956" y="8506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3" name="AutoShape 67"/>
            <p:cNvCxnSpPr>
              <a:cxnSpLocks noChangeShapeType="1"/>
            </p:cNvCxnSpPr>
            <p:nvPr/>
          </p:nvCxnSpPr>
          <p:spPr bwMode="auto">
            <a:xfrm rot="10800000" flipV="1">
              <a:off x="6046" y="8508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4" name="AutoShape 68"/>
            <p:cNvCxnSpPr>
              <a:cxnSpLocks noChangeShapeType="1"/>
            </p:cNvCxnSpPr>
            <p:nvPr/>
          </p:nvCxnSpPr>
          <p:spPr bwMode="auto">
            <a:xfrm rot="10800000" flipV="1">
              <a:off x="4902" y="7109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5" name="AutoShape 69"/>
            <p:cNvCxnSpPr>
              <a:cxnSpLocks noChangeShapeType="1"/>
            </p:cNvCxnSpPr>
            <p:nvPr/>
          </p:nvCxnSpPr>
          <p:spPr bwMode="auto">
            <a:xfrm rot="10800000" flipV="1">
              <a:off x="4814" y="7110"/>
              <a:ext cx="0" cy="1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6" name="AutoShape 70"/>
            <p:cNvCxnSpPr>
              <a:cxnSpLocks noChangeShapeType="1"/>
            </p:cNvCxnSpPr>
            <p:nvPr/>
          </p:nvCxnSpPr>
          <p:spPr bwMode="auto">
            <a:xfrm rot="10800000" flipV="1">
              <a:off x="4907" y="8505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7" name="AutoShape 71"/>
            <p:cNvCxnSpPr>
              <a:cxnSpLocks noChangeShapeType="1"/>
            </p:cNvCxnSpPr>
            <p:nvPr/>
          </p:nvCxnSpPr>
          <p:spPr bwMode="auto">
            <a:xfrm rot="10800000" flipV="1">
              <a:off x="4821" y="8506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8" name="AutoShape 72"/>
            <p:cNvCxnSpPr>
              <a:cxnSpLocks noChangeShapeType="1"/>
            </p:cNvCxnSpPr>
            <p:nvPr/>
          </p:nvCxnSpPr>
          <p:spPr bwMode="auto">
            <a:xfrm rot="10800000" flipV="1">
              <a:off x="4897" y="7182"/>
              <a:ext cx="10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9" name="AutoShape 73"/>
            <p:cNvCxnSpPr>
              <a:cxnSpLocks noChangeShapeType="1"/>
            </p:cNvCxnSpPr>
            <p:nvPr/>
          </p:nvCxnSpPr>
          <p:spPr bwMode="auto">
            <a:xfrm rot="10800000" flipV="1">
              <a:off x="4900" y="8577"/>
              <a:ext cx="10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4890" name="Group 74"/>
            <p:cNvGrpSpPr>
              <a:grpSpLocks/>
            </p:cNvGrpSpPr>
            <p:nvPr/>
          </p:nvGrpSpPr>
          <p:grpSpPr bwMode="auto">
            <a:xfrm rot="10800000" flipV="1">
              <a:off x="4519" y="8736"/>
              <a:ext cx="686" cy="1130"/>
              <a:chOff x="5871" y="8482"/>
              <a:chExt cx="720" cy="1186"/>
            </a:xfrm>
          </p:grpSpPr>
          <p:sp>
            <p:nvSpPr>
              <p:cNvPr id="34891" name="Rectangle 75"/>
              <p:cNvSpPr>
                <a:spLocks noChangeArrowheads="1"/>
              </p:cNvSpPr>
              <p:nvPr/>
            </p:nvSpPr>
            <p:spPr bwMode="auto">
              <a:xfrm>
                <a:off x="6073" y="8482"/>
                <a:ext cx="315" cy="19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892" name="AutoShape 76"/>
              <p:cNvCxnSpPr>
                <a:cxnSpLocks noChangeShapeType="1"/>
              </p:cNvCxnSpPr>
              <p:nvPr/>
            </p:nvCxnSpPr>
            <p:spPr bwMode="auto">
              <a:xfrm>
                <a:off x="6234" y="8669"/>
                <a:ext cx="0" cy="1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4893" name="Rectangle 77"/>
              <p:cNvSpPr>
                <a:spLocks noChangeArrowheads="1"/>
              </p:cNvSpPr>
              <p:nvPr/>
            </p:nvSpPr>
            <p:spPr bwMode="auto">
              <a:xfrm>
                <a:off x="5871" y="8791"/>
                <a:ext cx="720" cy="877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34894" name="AutoShape 78"/>
            <p:cNvCxnSpPr>
              <a:cxnSpLocks noChangeShapeType="1"/>
            </p:cNvCxnSpPr>
            <p:nvPr/>
          </p:nvCxnSpPr>
          <p:spPr bwMode="auto">
            <a:xfrm rot="16200000" flipV="1">
              <a:off x="5175" y="8568"/>
              <a:ext cx="400" cy="9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895" name="Rectangle 79"/>
            <p:cNvSpPr>
              <a:spLocks noChangeArrowheads="1"/>
            </p:cNvSpPr>
            <p:nvPr/>
          </p:nvSpPr>
          <p:spPr bwMode="auto">
            <a:xfrm>
              <a:off x="4608" y="8128"/>
              <a:ext cx="2281" cy="31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896" name="Rectangle 80"/>
            <p:cNvSpPr>
              <a:spLocks noChangeArrowheads="1"/>
            </p:cNvSpPr>
            <p:nvPr/>
          </p:nvSpPr>
          <p:spPr bwMode="auto">
            <a:xfrm>
              <a:off x="4030" y="7319"/>
              <a:ext cx="2311" cy="38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897" name="AutoShape 81"/>
            <p:cNvCxnSpPr>
              <a:cxnSpLocks noChangeShapeType="1"/>
            </p:cNvCxnSpPr>
            <p:nvPr/>
          </p:nvCxnSpPr>
          <p:spPr bwMode="auto">
            <a:xfrm>
              <a:off x="5105" y="8131"/>
              <a:ext cx="0" cy="3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98" name="AutoShape 82"/>
            <p:cNvCxnSpPr>
              <a:cxnSpLocks noChangeShapeType="1"/>
            </p:cNvCxnSpPr>
            <p:nvPr/>
          </p:nvCxnSpPr>
          <p:spPr bwMode="auto">
            <a:xfrm>
              <a:off x="4863" y="7939"/>
              <a:ext cx="0" cy="1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99" name="AutoShape 83"/>
            <p:cNvCxnSpPr>
              <a:cxnSpLocks noChangeShapeType="1"/>
            </p:cNvCxnSpPr>
            <p:nvPr/>
          </p:nvCxnSpPr>
          <p:spPr bwMode="auto">
            <a:xfrm flipV="1">
              <a:off x="4863" y="8440"/>
              <a:ext cx="0" cy="29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0" name="AutoShape 84"/>
            <p:cNvCxnSpPr>
              <a:cxnSpLocks noChangeShapeType="1"/>
            </p:cNvCxnSpPr>
            <p:nvPr/>
          </p:nvCxnSpPr>
          <p:spPr bwMode="auto">
            <a:xfrm rot="10800000" flipV="1">
              <a:off x="4815" y="7940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1" name="AutoShape 85"/>
            <p:cNvCxnSpPr>
              <a:cxnSpLocks noChangeShapeType="1"/>
            </p:cNvCxnSpPr>
            <p:nvPr/>
          </p:nvCxnSpPr>
          <p:spPr bwMode="auto">
            <a:xfrm rot="10800000" flipV="1">
              <a:off x="4909" y="7942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2" name="AutoShape 86"/>
            <p:cNvCxnSpPr>
              <a:cxnSpLocks noChangeShapeType="1"/>
            </p:cNvCxnSpPr>
            <p:nvPr/>
          </p:nvCxnSpPr>
          <p:spPr bwMode="auto">
            <a:xfrm>
              <a:off x="5631" y="7314"/>
              <a:ext cx="1" cy="3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3" name="AutoShape 87"/>
            <p:cNvCxnSpPr>
              <a:cxnSpLocks noChangeShapeType="1"/>
            </p:cNvCxnSpPr>
            <p:nvPr/>
          </p:nvCxnSpPr>
          <p:spPr bwMode="auto">
            <a:xfrm>
              <a:off x="4861" y="7038"/>
              <a:ext cx="0" cy="2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4" name="AutoShape 88"/>
            <p:cNvCxnSpPr>
              <a:cxnSpLocks noChangeShapeType="1"/>
            </p:cNvCxnSpPr>
            <p:nvPr/>
          </p:nvCxnSpPr>
          <p:spPr bwMode="auto">
            <a:xfrm>
              <a:off x="5999" y="8440"/>
              <a:ext cx="0" cy="21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5" name="AutoShape 89"/>
            <p:cNvCxnSpPr>
              <a:cxnSpLocks noChangeShapeType="1"/>
            </p:cNvCxnSpPr>
            <p:nvPr/>
          </p:nvCxnSpPr>
          <p:spPr bwMode="auto">
            <a:xfrm>
              <a:off x="5999" y="7711"/>
              <a:ext cx="0" cy="42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6" name="AutoShape 90"/>
            <p:cNvCxnSpPr>
              <a:cxnSpLocks noChangeShapeType="1"/>
            </p:cNvCxnSpPr>
            <p:nvPr/>
          </p:nvCxnSpPr>
          <p:spPr bwMode="auto">
            <a:xfrm rot="10800000" flipV="1">
              <a:off x="4912" y="7745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7" name="AutoShape 91"/>
            <p:cNvCxnSpPr>
              <a:cxnSpLocks noChangeShapeType="1"/>
            </p:cNvCxnSpPr>
            <p:nvPr/>
          </p:nvCxnSpPr>
          <p:spPr bwMode="auto">
            <a:xfrm rot="10800000" flipV="1">
              <a:off x="4823" y="7747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8" name="AutoShape 92"/>
            <p:cNvCxnSpPr>
              <a:cxnSpLocks noChangeShapeType="1"/>
            </p:cNvCxnSpPr>
            <p:nvPr/>
          </p:nvCxnSpPr>
          <p:spPr bwMode="auto">
            <a:xfrm>
              <a:off x="4866" y="7699"/>
              <a:ext cx="0" cy="1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9" name="AutoShape 93"/>
            <p:cNvCxnSpPr>
              <a:cxnSpLocks noChangeShapeType="1"/>
            </p:cNvCxnSpPr>
            <p:nvPr/>
          </p:nvCxnSpPr>
          <p:spPr bwMode="auto">
            <a:xfrm>
              <a:off x="6002" y="7115"/>
              <a:ext cx="0" cy="2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10" name="Rectangle 94"/>
            <p:cNvSpPr>
              <a:spLocks noChangeArrowheads="1"/>
            </p:cNvSpPr>
            <p:nvPr/>
          </p:nvSpPr>
          <p:spPr bwMode="auto">
            <a:xfrm rot="10800000" flipH="1" flipV="1">
              <a:off x="3985" y="5505"/>
              <a:ext cx="5098" cy="122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911" name="AutoShape 95"/>
            <p:cNvCxnSpPr>
              <a:cxnSpLocks noChangeShapeType="1"/>
            </p:cNvCxnSpPr>
            <p:nvPr/>
          </p:nvCxnSpPr>
          <p:spPr bwMode="auto">
            <a:xfrm rot="10800000" flipH="1" flipV="1">
              <a:off x="4856" y="6734"/>
              <a:ext cx="0" cy="11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12" name="Rectangle 96"/>
            <p:cNvSpPr>
              <a:spLocks noChangeArrowheads="1"/>
            </p:cNvSpPr>
            <p:nvPr/>
          </p:nvSpPr>
          <p:spPr bwMode="auto">
            <a:xfrm rot="10800000" flipH="1" flipV="1">
              <a:off x="4699" y="6848"/>
              <a:ext cx="300" cy="18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913" name="AutoShape 97"/>
            <p:cNvCxnSpPr>
              <a:cxnSpLocks noChangeShapeType="1"/>
            </p:cNvCxnSpPr>
            <p:nvPr/>
          </p:nvCxnSpPr>
          <p:spPr bwMode="auto">
            <a:xfrm flipH="1">
              <a:off x="3977" y="7180"/>
              <a:ext cx="8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14" name="AutoShape 98"/>
            <p:cNvCxnSpPr>
              <a:cxnSpLocks noChangeShapeType="1"/>
            </p:cNvCxnSpPr>
            <p:nvPr/>
          </p:nvCxnSpPr>
          <p:spPr bwMode="auto">
            <a:xfrm flipH="1">
              <a:off x="3981" y="8571"/>
              <a:ext cx="84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34915" name="Group 99"/>
            <p:cNvGrpSpPr>
              <a:grpSpLocks/>
            </p:cNvGrpSpPr>
            <p:nvPr/>
          </p:nvGrpSpPr>
          <p:grpSpPr bwMode="auto">
            <a:xfrm>
              <a:off x="3875" y="7176"/>
              <a:ext cx="104" cy="1392"/>
              <a:chOff x="4317" y="9992"/>
              <a:chExt cx="148" cy="1966"/>
            </a:xfrm>
          </p:grpSpPr>
          <p:sp>
            <p:nvSpPr>
              <p:cNvPr id="34916" name="Arc 100"/>
              <p:cNvSpPr>
                <a:spLocks/>
              </p:cNvSpPr>
              <p:nvPr/>
            </p:nvSpPr>
            <p:spPr bwMode="auto">
              <a:xfrm flipH="1">
                <a:off x="4317" y="9992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917" name="Arc 101"/>
              <p:cNvSpPr>
                <a:spLocks/>
              </p:cNvSpPr>
              <p:nvPr/>
            </p:nvSpPr>
            <p:spPr bwMode="auto">
              <a:xfrm flipH="1" flipV="1">
                <a:off x="4323" y="11816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918" name="AutoShape 102"/>
              <p:cNvCxnSpPr>
                <a:cxnSpLocks noChangeShapeType="1"/>
              </p:cNvCxnSpPr>
              <p:nvPr/>
            </p:nvCxnSpPr>
            <p:spPr bwMode="auto">
              <a:xfrm>
                <a:off x="4320" y="10127"/>
                <a:ext cx="0" cy="17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919" name="Group 103"/>
            <p:cNvGrpSpPr>
              <a:grpSpLocks/>
            </p:cNvGrpSpPr>
            <p:nvPr/>
          </p:nvGrpSpPr>
          <p:grpSpPr bwMode="auto">
            <a:xfrm flipH="1">
              <a:off x="6898" y="7185"/>
              <a:ext cx="105" cy="1391"/>
              <a:chOff x="4317" y="9992"/>
              <a:chExt cx="148" cy="1966"/>
            </a:xfrm>
          </p:grpSpPr>
          <p:sp>
            <p:nvSpPr>
              <p:cNvPr id="34920" name="Arc 104"/>
              <p:cNvSpPr>
                <a:spLocks/>
              </p:cNvSpPr>
              <p:nvPr/>
            </p:nvSpPr>
            <p:spPr bwMode="auto">
              <a:xfrm flipH="1">
                <a:off x="4317" y="9992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921" name="Arc 105"/>
              <p:cNvSpPr>
                <a:spLocks/>
              </p:cNvSpPr>
              <p:nvPr/>
            </p:nvSpPr>
            <p:spPr bwMode="auto">
              <a:xfrm flipH="1" flipV="1">
                <a:off x="4323" y="11816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922" name="AutoShape 106"/>
              <p:cNvCxnSpPr>
                <a:cxnSpLocks noChangeShapeType="1"/>
              </p:cNvCxnSpPr>
              <p:nvPr/>
            </p:nvCxnSpPr>
            <p:spPr bwMode="auto">
              <a:xfrm>
                <a:off x="4320" y="10127"/>
                <a:ext cx="0" cy="17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4923" name="AutoShape 107"/>
            <p:cNvCxnSpPr>
              <a:cxnSpLocks noChangeShapeType="1"/>
            </p:cNvCxnSpPr>
            <p:nvPr/>
          </p:nvCxnSpPr>
          <p:spPr bwMode="auto">
            <a:xfrm>
              <a:off x="6042" y="7183"/>
              <a:ext cx="8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24" name="AutoShape 108"/>
            <p:cNvCxnSpPr>
              <a:cxnSpLocks noChangeShapeType="1"/>
            </p:cNvCxnSpPr>
            <p:nvPr/>
          </p:nvCxnSpPr>
          <p:spPr bwMode="auto">
            <a:xfrm>
              <a:off x="6043" y="8576"/>
              <a:ext cx="8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25" name="AutoShape 109"/>
            <p:cNvCxnSpPr>
              <a:cxnSpLocks noChangeShapeType="1"/>
            </p:cNvCxnSpPr>
            <p:nvPr/>
          </p:nvCxnSpPr>
          <p:spPr bwMode="auto">
            <a:xfrm>
              <a:off x="4868" y="7294"/>
              <a:ext cx="0" cy="11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34926" name="AutoShape 110"/>
            <p:cNvCxnSpPr>
              <a:cxnSpLocks noChangeShapeType="1"/>
            </p:cNvCxnSpPr>
            <p:nvPr/>
          </p:nvCxnSpPr>
          <p:spPr bwMode="auto">
            <a:xfrm>
              <a:off x="6000" y="7282"/>
              <a:ext cx="0" cy="11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34927" name="Group 111"/>
            <p:cNvGrpSpPr>
              <a:grpSpLocks/>
            </p:cNvGrpSpPr>
            <p:nvPr/>
          </p:nvGrpSpPr>
          <p:grpSpPr bwMode="auto">
            <a:xfrm>
              <a:off x="4785" y="8131"/>
              <a:ext cx="156" cy="317"/>
              <a:chOff x="5603" y="11341"/>
              <a:chExt cx="220" cy="448"/>
            </a:xfrm>
          </p:grpSpPr>
          <p:cxnSp>
            <p:nvCxnSpPr>
              <p:cNvPr id="34928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5651" y="11341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29" name="AutoShape 113"/>
              <p:cNvCxnSpPr>
                <a:cxnSpLocks noChangeShapeType="1"/>
              </p:cNvCxnSpPr>
              <p:nvPr/>
            </p:nvCxnSpPr>
            <p:spPr bwMode="auto">
              <a:xfrm flipH="1">
                <a:off x="5603" y="11352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0" name="AutoShape 114"/>
              <p:cNvCxnSpPr>
                <a:cxnSpLocks noChangeShapeType="1"/>
              </p:cNvCxnSpPr>
              <p:nvPr/>
            </p:nvCxnSpPr>
            <p:spPr bwMode="auto">
              <a:xfrm flipH="1">
                <a:off x="5694" y="11344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34931" name="Group 115"/>
            <p:cNvGrpSpPr>
              <a:grpSpLocks/>
            </p:cNvGrpSpPr>
            <p:nvPr/>
          </p:nvGrpSpPr>
          <p:grpSpPr bwMode="auto">
            <a:xfrm flipH="1">
              <a:off x="5925" y="8125"/>
              <a:ext cx="156" cy="318"/>
              <a:chOff x="5603" y="11341"/>
              <a:chExt cx="220" cy="448"/>
            </a:xfrm>
          </p:grpSpPr>
          <p:cxnSp>
            <p:nvCxnSpPr>
              <p:cNvPr id="34932" name="AutoShape 116"/>
              <p:cNvCxnSpPr>
                <a:cxnSpLocks noChangeShapeType="1"/>
              </p:cNvCxnSpPr>
              <p:nvPr/>
            </p:nvCxnSpPr>
            <p:spPr bwMode="auto">
              <a:xfrm flipH="1">
                <a:off x="5651" y="11341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3" name="AutoShape 117"/>
              <p:cNvCxnSpPr>
                <a:cxnSpLocks noChangeShapeType="1"/>
              </p:cNvCxnSpPr>
              <p:nvPr/>
            </p:nvCxnSpPr>
            <p:spPr bwMode="auto">
              <a:xfrm flipH="1">
                <a:off x="5603" y="11352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4" name="AutoShape 118"/>
              <p:cNvCxnSpPr>
                <a:cxnSpLocks noChangeShapeType="1"/>
              </p:cNvCxnSpPr>
              <p:nvPr/>
            </p:nvCxnSpPr>
            <p:spPr bwMode="auto">
              <a:xfrm flipH="1">
                <a:off x="5694" y="11344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4935" name="Text Box 119"/>
            <p:cNvSpPr txBox="1">
              <a:spLocks noChangeArrowheads="1"/>
            </p:cNvSpPr>
            <p:nvPr/>
          </p:nvSpPr>
          <p:spPr bwMode="auto">
            <a:xfrm>
              <a:off x="6475" y="7753"/>
              <a:ext cx="48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6" name="Text Box 120"/>
            <p:cNvSpPr txBox="1">
              <a:spLocks noChangeArrowheads="1"/>
            </p:cNvSpPr>
            <p:nvPr/>
          </p:nvSpPr>
          <p:spPr bwMode="auto">
            <a:xfrm>
              <a:off x="4282" y="8030"/>
              <a:ext cx="524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7" name="Text Box 121"/>
            <p:cNvSpPr txBox="1">
              <a:spLocks noChangeArrowheads="1"/>
            </p:cNvSpPr>
            <p:nvPr/>
          </p:nvSpPr>
          <p:spPr bwMode="auto">
            <a:xfrm>
              <a:off x="6323" y="7340"/>
              <a:ext cx="54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8" name="Text Box 122"/>
            <p:cNvSpPr txBox="1">
              <a:spLocks noChangeArrowheads="1"/>
            </p:cNvSpPr>
            <p:nvPr/>
          </p:nvSpPr>
          <p:spPr bwMode="auto">
            <a:xfrm>
              <a:off x="3871" y="7587"/>
              <a:ext cx="53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9" name="Text Box 123"/>
            <p:cNvSpPr txBox="1">
              <a:spLocks noChangeArrowheads="1"/>
            </p:cNvSpPr>
            <p:nvPr/>
          </p:nvSpPr>
          <p:spPr bwMode="auto">
            <a:xfrm>
              <a:off x="4260" y="8557"/>
              <a:ext cx="54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ω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0" name="Text Box 124"/>
            <p:cNvSpPr txBox="1">
              <a:spLocks noChangeArrowheads="1"/>
            </p:cNvSpPr>
            <p:nvPr/>
          </p:nvSpPr>
          <p:spPr bwMode="auto">
            <a:xfrm>
              <a:off x="4473" y="9246"/>
              <a:ext cx="75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silnik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1" name="Text Box 125"/>
            <p:cNvSpPr txBox="1">
              <a:spLocks noChangeArrowheads="1"/>
            </p:cNvSpPr>
            <p:nvPr/>
          </p:nvSpPr>
          <p:spPr bwMode="auto">
            <a:xfrm>
              <a:off x="7522" y="6856"/>
              <a:ext cx="1085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sprzęgło luźne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2" name="Text Box 126"/>
            <p:cNvSpPr txBox="1">
              <a:spLocks noChangeArrowheads="1"/>
            </p:cNvSpPr>
            <p:nvPr/>
          </p:nvSpPr>
          <p:spPr bwMode="auto">
            <a:xfrm>
              <a:off x="5682" y="9136"/>
              <a:ext cx="151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sprzęgło luźne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943" name="AutoShape 127"/>
            <p:cNvCxnSpPr>
              <a:cxnSpLocks noChangeShapeType="1"/>
            </p:cNvCxnSpPr>
            <p:nvPr/>
          </p:nvCxnSpPr>
          <p:spPr bwMode="auto">
            <a:xfrm rot="10800000">
              <a:off x="4903" y="6910"/>
              <a:ext cx="2575" cy="1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44" name="Text Box 128"/>
            <p:cNvSpPr txBox="1">
              <a:spLocks noChangeArrowheads="1"/>
            </p:cNvSpPr>
            <p:nvPr/>
          </p:nvSpPr>
          <p:spPr bwMode="auto">
            <a:xfrm>
              <a:off x="4543" y="5931"/>
              <a:ext cx="1607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zespół roboczy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pPr lvl="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dwustopniowej przekładni zębatej z kołami o zębach normalnych, wykonanymi bez przesunięcia zarysu : przełożenie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8,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68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25°, </a:t>
            </a:r>
            <a:r>
              <a:rPr lang="pl-PL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pl-PL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3,5 </a:t>
            </a:r>
            <a:r>
              <a:rPr lang="pl-PL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Koło 2 jest osadzone na wspólnym wale z kołem 3, zazębionym z kołem 4. Koła 3 i 4 mają zęby proste o module         = 6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Należy wyznaczyć najmniejsze liczby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4880" name="Rectangle 64"/>
          <p:cNvSpPr>
            <a:spLocks noChangeArrowheads="1"/>
          </p:cNvSpPr>
          <p:nvPr/>
        </p:nvSpPr>
        <p:spPr bwMode="auto">
          <a:xfrm>
            <a:off x="2148832" y="1826560"/>
            <a:ext cx="670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</a:t>
            </a:r>
            <a:endParaRPr kumimoji="0" lang="pl-PL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5087154" y="2259328"/>
            <a:ext cx="4056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zębów kół 3 i 4, zapewniające przyjętą wartość przełożenia oraz jednakową odległość osi kół obydwu stopni przekładni. 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41</a:t>
            </a:fld>
            <a:endParaRPr lang="pl-PL" dirty="0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08853" y="2542634"/>
            <a:ext cx="4685113" cy="3919868"/>
            <a:chOff x="3871" y="5505"/>
            <a:chExt cx="5212" cy="4361"/>
          </a:xfrm>
        </p:grpSpPr>
        <p:sp>
          <p:nvSpPr>
            <p:cNvPr id="34879" name="Arc 63"/>
            <p:cNvSpPr>
              <a:spLocks/>
            </p:cNvSpPr>
            <p:nvPr/>
          </p:nvSpPr>
          <p:spPr bwMode="auto">
            <a:xfrm rot="10800000" flipV="1">
              <a:off x="4558" y="8632"/>
              <a:ext cx="608" cy="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036 w 43200"/>
                <a:gd name="T1" fmla="*/ 38410 h 42594"/>
                <a:gd name="T2" fmla="*/ 26682 w 43200"/>
                <a:gd name="T3" fmla="*/ 42594 h 42594"/>
                <a:gd name="T4" fmla="*/ 21600 w 43200"/>
                <a:gd name="T5" fmla="*/ 21600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8035" y="38410"/>
                  </a:moveTo>
                  <a:cubicBezTo>
                    <a:pt x="2954" y="34309"/>
                    <a:pt x="0" y="281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571"/>
                    <a:pt x="36373" y="40247"/>
                    <a:pt x="26681" y="42593"/>
                  </a:cubicBezTo>
                </a:path>
                <a:path w="43200" h="42594" stroke="0" extrusionOk="0">
                  <a:moveTo>
                    <a:pt x="8035" y="38410"/>
                  </a:moveTo>
                  <a:cubicBezTo>
                    <a:pt x="2954" y="34309"/>
                    <a:pt x="0" y="281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571"/>
                    <a:pt x="36373" y="40247"/>
                    <a:pt x="26681" y="4259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" name="AutoShape 64"/>
            <p:cNvCxnSpPr>
              <a:cxnSpLocks noChangeShapeType="1"/>
            </p:cNvCxnSpPr>
            <p:nvPr/>
          </p:nvCxnSpPr>
          <p:spPr bwMode="auto">
            <a:xfrm rot="10800000" flipV="1">
              <a:off x="6046" y="7117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1" name="AutoShape 65"/>
            <p:cNvCxnSpPr>
              <a:cxnSpLocks noChangeShapeType="1"/>
            </p:cNvCxnSpPr>
            <p:nvPr/>
          </p:nvCxnSpPr>
          <p:spPr bwMode="auto">
            <a:xfrm rot="10800000" flipV="1">
              <a:off x="5958" y="7117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2" name="AutoShape 66"/>
            <p:cNvCxnSpPr>
              <a:cxnSpLocks noChangeShapeType="1"/>
            </p:cNvCxnSpPr>
            <p:nvPr/>
          </p:nvCxnSpPr>
          <p:spPr bwMode="auto">
            <a:xfrm rot="10800000" flipV="1">
              <a:off x="5956" y="8506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3" name="AutoShape 67"/>
            <p:cNvCxnSpPr>
              <a:cxnSpLocks noChangeShapeType="1"/>
            </p:cNvCxnSpPr>
            <p:nvPr/>
          </p:nvCxnSpPr>
          <p:spPr bwMode="auto">
            <a:xfrm rot="10800000" flipV="1">
              <a:off x="6046" y="8508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4" name="AutoShape 68"/>
            <p:cNvCxnSpPr>
              <a:cxnSpLocks noChangeShapeType="1"/>
            </p:cNvCxnSpPr>
            <p:nvPr/>
          </p:nvCxnSpPr>
          <p:spPr bwMode="auto">
            <a:xfrm rot="10800000" flipV="1">
              <a:off x="4902" y="7109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5" name="AutoShape 69"/>
            <p:cNvCxnSpPr>
              <a:cxnSpLocks noChangeShapeType="1"/>
            </p:cNvCxnSpPr>
            <p:nvPr/>
          </p:nvCxnSpPr>
          <p:spPr bwMode="auto">
            <a:xfrm rot="10800000" flipV="1">
              <a:off x="4814" y="7110"/>
              <a:ext cx="0" cy="1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6" name="AutoShape 70"/>
            <p:cNvCxnSpPr>
              <a:cxnSpLocks noChangeShapeType="1"/>
            </p:cNvCxnSpPr>
            <p:nvPr/>
          </p:nvCxnSpPr>
          <p:spPr bwMode="auto">
            <a:xfrm rot="10800000" flipV="1">
              <a:off x="4907" y="8505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7" name="AutoShape 71"/>
            <p:cNvCxnSpPr>
              <a:cxnSpLocks noChangeShapeType="1"/>
            </p:cNvCxnSpPr>
            <p:nvPr/>
          </p:nvCxnSpPr>
          <p:spPr bwMode="auto">
            <a:xfrm rot="10800000" flipV="1">
              <a:off x="4821" y="8506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8" name="AutoShape 72"/>
            <p:cNvCxnSpPr>
              <a:cxnSpLocks noChangeShapeType="1"/>
            </p:cNvCxnSpPr>
            <p:nvPr/>
          </p:nvCxnSpPr>
          <p:spPr bwMode="auto">
            <a:xfrm rot="10800000" flipV="1">
              <a:off x="4897" y="7182"/>
              <a:ext cx="10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89" name="AutoShape 73"/>
            <p:cNvCxnSpPr>
              <a:cxnSpLocks noChangeShapeType="1"/>
            </p:cNvCxnSpPr>
            <p:nvPr/>
          </p:nvCxnSpPr>
          <p:spPr bwMode="auto">
            <a:xfrm rot="10800000" flipV="1">
              <a:off x="4900" y="8577"/>
              <a:ext cx="105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" name="Group 74"/>
            <p:cNvGrpSpPr>
              <a:grpSpLocks/>
            </p:cNvGrpSpPr>
            <p:nvPr/>
          </p:nvGrpSpPr>
          <p:grpSpPr bwMode="auto">
            <a:xfrm rot="10800000" flipV="1">
              <a:off x="4519" y="8736"/>
              <a:ext cx="686" cy="1130"/>
              <a:chOff x="5871" y="8482"/>
              <a:chExt cx="720" cy="1186"/>
            </a:xfrm>
          </p:grpSpPr>
          <p:sp>
            <p:nvSpPr>
              <p:cNvPr id="34891" name="Rectangle 75"/>
              <p:cNvSpPr>
                <a:spLocks noChangeArrowheads="1"/>
              </p:cNvSpPr>
              <p:nvPr/>
            </p:nvSpPr>
            <p:spPr bwMode="auto">
              <a:xfrm>
                <a:off x="6073" y="8482"/>
                <a:ext cx="315" cy="19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892" name="AutoShape 76"/>
              <p:cNvCxnSpPr>
                <a:cxnSpLocks noChangeShapeType="1"/>
              </p:cNvCxnSpPr>
              <p:nvPr/>
            </p:nvCxnSpPr>
            <p:spPr bwMode="auto">
              <a:xfrm>
                <a:off x="6234" y="8669"/>
                <a:ext cx="0" cy="12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34893" name="Rectangle 77"/>
              <p:cNvSpPr>
                <a:spLocks noChangeArrowheads="1"/>
              </p:cNvSpPr>
              <p:nvPr/>
            </p:nvSpPr>
            <p:spPr bwMode="auto">
              <a:xfrm>
                <a:off x="5871" y="8791"/>
                <a:ext cx="720" cy="877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34894" name="AutoShape 78"/>
            <p:cNvCxnSpPr>
              <a:cxnSpLocks noChangeShapeType="1"/>
            </p:cNvCxnSpPr>
            <p:nvPr/>
          </p:nvCxnSpPr>
          <p:spPr bwMode="auto">
            <a:xfrm rot="16200000" flipV="1">
              <a:off x="5175" y="8568"/>
              <a:ext cx="400" cy="9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895" name="Rectangle 79"/>
            <p:cNvSpPr>
              <a:spLocks noChangeArrowheads="1"/>
            </p:cNvSpPr>
            <p:nvPr/>
          </p:nvSpPr>
          <p:spPr bwMode="auto">
            <a:xfrm>
              <a:off x="4608" y="8128"/>
              <a:ext cx="2281" cy="31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896" name="Rectangle 80"/>
            <p:cNvSpPr>
              <a:spLocks noChangeArrowheads="1"/>
            </p:cNvSpPr>
            <p:nvPr/>
          </p:nvSpPr>
          <p:spPr bwMode="auto">
            <a:xfrm>
              <a:off x="4030" y="7319"/>
              <a:ext cx="2311" cy="38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897" name="AutoShape 81"/>
            <p:cNvCxnSpPr>
              <a:cxnSpLocks noChangeShapeType="1"/>
            </p:cNvCxnSpPr>
            <p:nvPr/>
          </p:nvCxnSpPr>
          <p:spPr bwMode="auto">
            <a:xfrm>
              <a:off x="5105" y="8131"/>
              <a:ext cx="0" cy="3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98" name="AutoShape 82"/>
            <p:cNvCxnSpPr>
              <a:cxnSpLocks noChangeShapeType="1"/>
            </p:cNvCxnSpPr>
            <p:nvPr/>
          </p:nvCxnSpPr>
          <p:spPr bwMode="auto">
            <a:xfrm>
              <a:off x="4863" y="7939"/>
              <a:ext cx="0" cy="1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899" name="AutoShape 83"/>
            <p:cNvCxnSpPr>
              <a:cxnSpLocks noChangeShapeType="1"/>
            </p:cNvCxnSpPr>
            <p:nvPr/>
          </p:nvCxnSpPr>
          <p:spPr bwMode="auto">
            <a:xfrm flipV="1">
              <a:off x="4863" y="8440"/>
              <a:ext cx="0" cy="293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0" name="AutoShape 84"/>
            <p:cNvCxnSpPr>
              <a:cxnSpLocks noChangeShapeType="1"/>
            </p:cNvCxnSpPr>
            <p:nvPr/>
          </p:nvCxnSpPr>
          <p:spPr bwMode="auto">
            <a:xfrm rot="10800000" flipV="1">
              <a:off x="4815" y="7940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1" name="AutoShape 85"/>
            <p:cNvCxnSpPr>
              <a:cxnSpLocks noChangeShapeType="1"/>
            </p:cNvCxnSpPr>
            <p:nvPr/>
          </p:nvCxnSpPr>
          <p:spPr bwMode="auto">
            <a:xfrm rot="10800000" flipV="1">
              <a:off x="4909" y="7942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2" name="AutoShape 86"/>
            <p:cNvCxnSpPr>
              <a:cxnSpLocks noChangeShapeType="1"/>
            </p:cNvCxnSpPr>
            <p:nvPr/>
          </p:nvCxnSpPr>
          <p:spPr bwMode="auto">
            <a:xfrm>
              <a:off x="5631" y="7314"/>
              <a:ext cx="1" cy="39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3" name="AutoShape 87"/>
            <p:cNvCxnSpPr>
              <a:cxnSpLocks noChangeShapeType="1"/>
            </p:cNvCxnSpPr>
            <p:nvPr/>
          </p:nvCxnSpPr>
          <p:spPr bwMode="auto">
            <a:xfrm>
              <a:off x="4861" y="7038"/>
              <a:ext cx="0" cy="2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4" name="AutoShape 88"/>
            <p:cNvCxnSpPr>
              <a:cxnSpLocks noChangeShapeType="1"/>
            </p:cNvCxnSpPr>
            <p:nvPr/>
          </p:nvCxnSpPr>
          <p:spPr bwMode="auto">
            <a:xfrm>
              <a:off x="5999" y="8440"/>
              <a:ext cx="0" cy="21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5" name="AutoShape 89"/>
            <p:cNvCxnSpPr>
              <a:cxnSpLocks noChangeShapeType="1"/>
            </p:cNvCxnSpPr>
            <p:nvPr/>
          </p:nvCxnSpPr>
          <p:spPr bwMode="auto">
            <a:xfrm>
              <a:off x="5999" y="7711"/>
              <a:ext cx="0" cy="42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6" name="AutoShape 90"/>
            <p:cNvCxnSpPr>
              <a:cxnSpLocks noChangeShapeType="1"/>
            </p:cNvCxnSpPr>
            <p:nvPr/>
          </p:nvCxnSpPr>
          <p:spPr bwMode="auto">
            <a:xfrm rot="10800000" flipV="1">
              <a:off x="4912" y="7745"/>
              <a:ext cx="0" cy="1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7" name="AutoShape 91"/>
            <p:cNvCxnSpPr>
              <a:cxnSpLocks noChangeShapeType="1"/>
            </p:cNvCxnSpPr>
            <p:nvPr/>
          </p:nvCxnSpPr>
          <p:spPr bwMode="auto">
            <a:xfrm rot="10800000" flipV="1">
              <a:off x="4823" y="7747"/>
              <a:ext cx="0" cy="1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8" name="AutoShape 92"/>
            <p:cNvCxnSpPr>
              <a:cxnSpLocks noChangeShapeType="1"/>
            </p:cNvCxnSpPr>
            <p:nvPr/>
          </p:nvCxnSpPr>
          <p:spPr bwMode="auto">
            <a:xfrm>
              <a:off x="4866" y="7699"/>
              <a:ext cx="0" cy="192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09" name="AutoShape 93"/>
            <p:cNvCxnSpPr>
              <a:cxnSpLocks noChangeShapeType="1"/>
            </p:cNvCxnSpPr>
            <p:nvPr/>
          </p:nvCxnSpPr>
          <p:spPr bwMode="auto">
            <a:xfrm>
              <a:off x="6002" y="7115"/>
              <a:ext cx="0" cy="2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10" name="Rectangle 94"/>
            <p:cNvSpPr>
              <a:spLocks noChangeArrowheads="1"/>
            </p:cNvSpPr>
            <p:nvPr/>
          </p:nvSpPr>
          <p:spPr bwMode="auto">
            <a:xfrm rot="10800000" flipH="1" flipV="1">
              <a:off x="3985" y="5505"/>
              <a:ext cx="5098" cy="122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911" name="AutoShape 95"/>
            <p:cNvCxnSpPr>
              <a:cxnSpLocks noChangeShapeType="1"/>
            </p:cNvCxnSpPr>
            <p:nvPr/>
          </p:nvCxnSpPr>
          <p:spPr bwMode="auto">
            <a:xfrm rot="10800000" flipH="1" flipV="1">
              <a:off x="4856" y="6734"/>
              <a:ext cx="0" cy="11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12" name="Rectangle 96"/>
            <p:cNvSpPr>
              <a:spLocks noChangeArrowheads="1"/>
            </p:cNvSpPr>
            <p:nvPr/>
          </p:nvSpPr>
          <p:spPr bwMode="auto">
            <a:xfrm rot="10800000" flipH="1" flipV="1">
              <a:off x="4699" y="6848"/>
              <a:ext cx="300" cy="187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34913" name="AutoShape 97"/>
            <p:cNvCxnSpPr>
              <a:cxnSpLocks noChangeShapeType="1"/>
            </p:cNvCxnSpPr>
            <p:nvPr/>
          </p:nvCxnSpPr>
          <p:spPr bwMode="auto">
            <a:xfrm flipH="1">
              <a:off x="3977" y="7180"/>
              <a:ext cx="8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14" name="AutoShape 98"/>
            <p:cNvCxnSpPr>
              <a:cxnSpLocks noChangeShapeType="1"/>
            </p:cNvCxnSpPr>
            <p:nvPr/>
          </p:nvCxnSpPr>
          <p:spPr bwMode="auto">
            <a:xfrm flipH="1">
              <a:off x="3981" y="8571"/>
              <a:ext cx="84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6" name="Group 99"/>
            <p:cNvGrpSpPr>
              <a:grpSpLocks/>
            </p:cNvGrpSpPr>
            <p:nvPr/>
          </p:nvGrpSpPr>
          <p:grpSpPr bwMode="auto">
            <a:xfrm>
              <a:off x="3875" y="7176"/>
              <a:ext cx="104" cy="1392"/>
              <a:chOff x="4317" y="9992"/>
              <a:chExt cx="148" cy="1966"/>
            </a:xfrm>
          </p:grpSpPr>
          <p:sp>
            <p:nvSpPr>
              <p:cNvPr id="34916" name="Arc 100"/>
              <p:cNvSpPr>
                <a:spLocks/>
              </p:cNvSpPr>
              <p:nvPr/>
            </p:nvSpPr>
            <p:spPr bwMode="auto">
              <a:xfrm flipH="1">
                <a:off x="4317" y="9992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917" name="Arc 101"/>
              <p:cNvSpPr>
                <a:spLocks/>
              </p:cNvSpPr>
              <p:nvPr/>
            </p:nvSpPr>
            <p:spPr bwMode="auto">
              <a:xfrm flipH="1" flipV="1">
                <a:off x="4323" y="11816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918" name="AutoShape 102"/>
              <p:cNvCxnSpPr>
                <a:cxnSpLocks noChangeShapeType="1"/>
              </p:cNvCxnSpPr>
              <p:nvPr/>
            </p:nvCxnSpPr>
            <p:spPr bwMode="auto">
              <a:xfrm>
                <a:off x="4320" y="10127"/>
                <a:ext cx="0" cy="17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 flipH="1">
              <a:off x="6898" y="7185"/>
              <a:ext cx="105" cy="1391"/>
              <a:chOff x="4317" y="9992"/>
              <a:chExt cx="148" cy="1966"/>
            </a:xfrm>
          </p:grpSpPr>
          <p:sp>
            <p:nvSpPr>
              <p:cNvPr id="34920" name="Arc 104"/>
              <p:cNvSpPr>
                <a:spLocks/>
              </p:cNvSpPr>
              <p:nvPr/>
            </p:nvSpPr>
            <p:spPr bwMode="auto">
              <a:xfrm flipH="1">
                <a:off x="4317" y="9992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921" name="Arc 105"/>
              <p:cNvSpPr>
                <a:spLocks/>
              </p:cNvSpPr>
              <p:nvPr/>
            </p:nvSpPr>
            <p:spPr bwMode="auto">
              <a:xfrm flipH="1" flipV="1">
                <a:off x="4323" y="11816"/>
                <a:ext cx="142" cy="1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34922" name="AutoShape 106"/>
              <p:cNvCxnSpPr>
                <a:cxnSpLocks noChangeShapeType="1"/>
              </p:cNvCxnSpPr>
              <p:nvPr/>
            </p:nvCxnSpPr>
            <p:spPr bwMode="auto">
              <a:xfrm>
                <a:off x="4320" y="10127"/>
                <a:ext cx="0" cy="170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34923" name="AutoShape 107"/>
            <p:cNvCxnSpPr>
              <a:cxnSpLocks noChangeShapeType="1"/>
            </p:cNvCxnSpPr>
            <p:nvPr/>
          </p:nvCxnSpPr>
          <p:spPr bwMode="auto">
            <a:xfrm>
              <a:off x="6042" y="7183"/>
              <a:ext cx="8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24" name="AutoShape 108"/>
            <p:cNvCxnSpPr>
              <a:cxnSpLocks noChangeShapeType="1"/>
            </p:cNvCxnSpPr>
            <p:nvPr/>
          </p:nvCxnSpPr>
          <p:spPr bwMode="auto">
            <a:xfrm>
              <a:off x="6043" y="8576"/>
              <a:ext cx="86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925" name="AutoShape 109"/>
            <p:cNvCxnSpPr>
              <a:cxnSpLocks noChangeShapeType="1"/>
            </p:cNvCxnSpPr>
            <p:nvPr/>
          </p:nvCxnSpPr>
          <p:spPr bwMode="auto">
            <a:xfrm>
              <a:off x="4868" y="7294"/>
              <a:ext cx="0" cy="11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34926" name="AutoShape 110"/>
            <p:cNvCxnSpPr>
              <a:cxnSpLocks noChangeShapeType="1"/>
            </p:cNvCxnSpPr>
            <p:nvPr/>
          </p:nvCxnSpPr>
          <p:spPr bwMode="auto">
            <a:xfrm>
              <a:off x="6000" y="7282"/>
              <a:ext cx="0" cy="11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8" name="Group 111"/>
            <p:cNvGrpSpPr>
              <a:grpSpLocks/>
            </p:cNvGrpSpPr>
            <p:nvPr/>
          </p:nvGrpSpPr>
          <p:grpSpPr bwMode="auto">
            <a:xfrm>
              <a:off x="4785" y="8131"/>
              <a:ext cx="156" cy="317"/>
              <a:chOff x="5603" y="11341"/>
              <a:chExt cx="220" cy="448"/>
            </a:xfrm>
          </p:grpSpPr>
          <p:cxnSp>
            <p:nvCxnSpPr>
              <p:cNvPr id="34928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5651" y="11341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29" name="AutoShape 113"/>
              <p:cNvCxnSpPr>
                <a:cxnSpLocks noChangeShapeType="1"/>
              </p:cNvCxnSpPr>
              <p:nvPr/>
            </p:nvCxnSpPr>
            <p:spPr bwMode="auto">
              <a:xfrm flipH="1">
                <a:off x="5603" y="11352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0" name="AutoShape 114"/>
              <p:cNvCxnSpPr>
                <a:cxnSpLocks noChangeShapeType="1"/>
              </p:cNvCxnSpPr>
              <p:nvPr/>
            </p:nvCxnSpPr>
            <p:spPr bwMode="auto">
              <a:xfrm flipH="1">
                <a:off x="5694" y="11344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15"/>
            <p:cNvGrpSpPr>
              <a:grpSpLocks/>
            </p:cNvGrpSpPr>
            <p:nvPr/>
          </p:nvGrpSpPr>
          <p:grpSpPr bwMode="auto">
            <a:xfrm flipH="1">
              <a:off x="5925" y="8125"/>
              <a:ext cx="156" cy="318"/>
              <a:chOff x="5603" y="11341"/>
              <a:chExt cx="220" cy="448"/>
            </a:xfrm>
          </p:grpSpPr>
          <p:cxnSp>
            <p:nvCxnSpPr>
              <p:cNvPr id="34932" name="AutoShape 116"/>
              <p:cNvCxnSpPr>
                <a:cxnSpLocks noChangeShapeType="1"/>
              </p:cNvCxnSpPr>
              <p:nvPr/>
            </p:nvCxnSpPr>
            <p:spPr bwMode="auto">
              <a:xfrm flipH="1">
                <a:off x="5651" y="11341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3" name="AutoShape 117"/>
              <p:cNvCxnSpPr>
                <a:cxnSpLocks noChangeShapeType="1"/>
              </p:cNvCxnSpPr>
              <p:nvPr/>
            </p:nvCxnSpPr>
            <p:spPr bwMode="auto">
              <a:xfrm flipH="1">
                <a:off x="5603" y="11352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34934" name="AutoShape 118"/>
              <p:cNvCxnSpPr>
                <a:cxnSpLocks noChangeShapeType="1"/>
              </p:cNvCxnSpPr>
              <p:nvPr/>
            </p:nvCxnSpPr>
            <p:spPr bwMode="auto">
              <a:xfrm flipH="1">
                <a:off x="5694" y="11344"/>
                <a:ext cx="129" cy="43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4935" name="Text Box 119"/>
            <p:cNvSpPr txBox="1">
              <a:spLocks noChangeArrowheads="1"/>
            </p:cNvSpPr>
            <p:nvPr/>
          </p:nvSpPr>
          <p:spPr bwMode="auto">
            <a:xfrm>
              <a:off x="6475" y="7753"/>
              <a:ext cx="48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6" name="Text Box 120"/>
            <p:cNvSpPr txBox="1">
              <a:spLocks noChangeArrowheads="1"/>
            </p:cNvSpPr>
            <p:nvPr/>
          </p:nvSpPr>
          <p:spPr bwMode="auto">
            <a:xfrm>
              <a:off x="4282" y="8030"/>
              <a:ext cx="524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7" name="Text Box 121"/>
            <p:cNvSpPr txBox="1">
              <a:spLocks noChangeArrowheads="1"/>
            </p:cNvSpPr>
            <p:nvPr/>
          </p:nvSpPr>
          <p:spPr bwMode="auto">
            <a:xfrm>
              <a:off x="6323" y="7340"/>
              <a:ext cx="54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8" name="Text Box 122"/>
            <p:cNvSpPr txBox="1">
              <a:spLocks noChangeArrowheads="1"/>
            </p:cNvSpPr>
            <p:nvPr/>
          </p:nvSpPr>
          <p:spPr bwMode="auto">
            <a:xfrm>
              <a:off x="3871" y="7587"/>
              <a:ext cx="53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39" name="Text Box 123"/>
            <p:cNvSpPr txBox="1">
              <a:spLocks noChangeArrowheads="1"/>
            </p:cNvSpPr>
            <p:nvPr/>
          </p:nvSpPr>
          <p:spPr bwMode="auto">
            <a:xfrm>
              <a:off x="4260" y="8557"/>
              <a:ext cx="54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ω</a:t>
              </a:r>
              <a:r>
                <a:rPr kumimoji="0" lang="pl-PL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0" name="Text Box 124"/>
            <p:cNvSpPr txBox="1">
              <a:spLocks noChangeArrowheads="1"/>
            </p:cNvSpPr>
            <p:nvPr/>
          </p:nvSpPr>
          <p:spPr bwMode="auto">
            <a:xfrm>
              <a:off x="4473" y="9246"/>
              <a:ext cx="75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silnik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1" name="Text Box 125"/>
            <p:cNvSpPr txBox="1">
              <a:spLocks noChangeArrowheads="1"/>
            </p:cNvSpPr>
            <p:nvPr/>
          </p:nvSpPr>
          <p:spPr bwMode="auto">
            <a:xfrm>
              <a:off x="7522" y="6856"/>
              <a:ext cx="1085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sprzęgło luźne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42" name="Text Box 126"/>
            <p:cNvSpPr txBox="1">
              <a:spLocks noChangeArrowheads="1"/>
            </p:cNvSpPr>
            <p:nvPr/>
          </p:nvSpPr>
          <p:spPr bwMode="auto">
            <a:xfrm>
              <a:off x="5682" y="9136"/>
              <a:ext cx="1514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sprzęgło luźne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943" name="AutoShape 127"/>
            <p:cNvCxnSpPr>
              <a:cxnSpLocks noChangeShapeType="1"/>
            </p:cNvCxnSpPr>
            <p:nvPr/>
          </p:nvCxnSpPr>
          <p:spPr bwMode="auto">
            <a:xfrm rot="10800000">
              <a:off x="4903" y="6910"/>
              <a:ext cx="2575" cy="1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4944" name="Text Box 128"/>
            <p:cNvSpPr txBox="1">
              <a:spLocks noChangeArrowheads="1"/>
            </p:cNvSpPr>
            <p:nvPr/>
          </p:nvSpPr>
          <p:spPr bwMode="auto">
            <a:xfrm>
              <a:off x="4543" y="5931"/>
              <a:ext cx="1607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zespół roboczy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upa 7"/>
          <p:cNvGrpSpPr/>
          <p:nvPr/>
        </p:nvGrpSpPr>
        <p:grpSpPr>
          <a:xfrm>
            <a:off x="5690973" y="4459098"/>
            <a:ext cx="2362200" cy="1981200"/>
            <a:chOff x="4312920" y="4175760"/>
            <a:chExt cx="2362200" cy="1981200"/>
          </a:xfrm>
        </p:grpSpPr>
        <p:sp>
          <p:nvSpPr>
            <p:cNvPr id="75" name="pole tekstowe 74"/>
            <p:cNvSpPr txBox="1"/>
            <p:nvPr/>
          </p:nvSpPr>
          <p:spPr>
            <a:xfrm>
              <a:off x="4312920" y="4175760"/>
              <a:ext cx="2362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Cel: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oraz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Wymagania: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8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34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4709160" y="5334000"/>
              <a:ext cx="1402080" cy="822960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42</a:t>
            </a:fld>
            <a:endParaRPr lang="pl-PL" dirty="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0" y="-2232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warunku ze względu na przełożenie: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960120" y="548640"/>
            <a:ext cx="7726680" cy="1727180"/>
            <a:chOff x="960120" y="411480"/>
            <a:chExt cx="7726680" cy="1727180"/>
          </a:xfrm>
        </p:grpSpPr>
        <p:grpSp>
          <p:nvGrpSpPr>
            <p:cNvPr id="17" name="Grupa 16"/>
            <p:cNvGrpSpPr/>
            <p:nvPr/>
          </p:nvGrpSpPr>
          <p:grpSpPr>
            <a:xfrm>
              <a:off x="960120" y="670560"/>
              <a:ext cx="7726680" cy="1468100"/>
              <a:chOff x="960120" y="487680"/>
              <a:chExt cx="7726680" cy="1468100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60120" y="563880"/>
                <a:ext cx="1114425" cy="742950"/>
              </a:xfrm>
              <a:prstGeom prst="rect">
                <a:avLst/>
              </a:prstGeom>
              <a:noFill/>
            </p:spPr>
          </p:pic>
          <p:cxnSp>
            <p:nvCxnSpPr>
              <p:cNvPr id="9" name="Łącznik prosty ze strzałką 8"/>
              <p:cNvCxnSpPr/>
              <p:nvPr/>
            </p:nvCxnSpPr>
            <p:spPr>
              <a:xfrm>
                <a:off x="2453640" y="883920"/>
                <a:ext cx="8382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216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5200" y="487680"/>
                <a:ext cx="1019175" cy="800100"/>
              </a:xfrm>
              <a:prstGeom prst="rect">
                <a:avLst/>
              </a:prstGeom>
              <a:noFill/>
            </p:spPr>
          </p:pic>
          <p:cxnSp>
            <p:nvCxnSpPr>
              <p:cNvPr id="14" name="Łącznik prosty ze strzałką 13"/>
              <p:cNvCxnSpPr/>
              <p:nvPr/>
            </p:nvCxnSpPr>
            <p:spPr>
              <a:xfrm>
                <a:off x="4785360" y="853440"/>
                <a:ext cx="8382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pole tekstowe 14"/>
              <p:cNvSpPr txBox="1"/>
              <p:nvPr/>
            </p:nvSpPr>
            <p:spPr>
              <a:xfrm>
                <a:off x="5852160" y="533400"/>
                <a:ext cx="2788920" cy="52322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17,  </a:t>
                </a:r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40 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5897880" y="1432560"/>
                <a:ext cx="278892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34,  </a:t>
                </a:r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80) 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2484120" y="411480"/>
              <a:ext cx="868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8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2438400" y="426720"/>
              <a:ext cx="807720" cy="457200"/>
            </a:xfrm>
            <a:prstGeom prst="ellipse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" name="pole tekstowe 20"/>
          <p:cNvSpPr txBox="1"/>
          <p:nvPr/>
        </p:nvSpPr>
        <p:spPr>
          <a:xfrm>
            <a:off x="198120" y="2377440"/>
            <a:ext cx="699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Sprawdzenie warunku równości odległości:</a:t>
            </a:r>
          </a:p>
          <a:p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640" y="3032760"/>
            <a:ext cx="4629150" cy="74295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04800" y="3855720"/>
            <a:ext cx="559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560" y="3886200"/>
            <a:ext cx="4086225" cy="409575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594212" y="5027414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pl-PL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41960" y="213360"/>
            <a:ext cx="826008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Poprawa projektu koncepcyjnego</a:t>
            </a:r>
          </a:p>
          <a:p>
            <a:endParaRPr lang="pl-P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17 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40   i przesunięcie zarysu (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typu 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Zmiana kąta </a:t>
            </a:r>
            <a:r>
              <a:rPr lang="el-G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na większy (</a:t>
            </a:r>
            <a:r>
              <a:rPr lang="el-GR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= 25,765°)</a:t>
            </a:r>
          </a:p>
          <a:p>
            <a:pPr marL="457200" indent="-457200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3.    Zmiana liczb zębów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5400000">
            <a:off x="1790163" y="3193961"/>
            <a:ext cx="81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. . 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-271463" y="2486025"/>
          <a:ext cx="8115301" cy="3386138"/>
        </p:xfrm>
        <a:graphic>
          <a:graphicData uri="http://schemas.openxmlformats.org/presentationml/2006/ole">
            <p:oleObj spid="_x0000_s36867" name="Dokument" r:id="rId3" imgW="5761150" imgH="2409927" progId="Word.Document.12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1406" y="0"/>
            <a:ext cx="9072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dwustopniowego reduktora przewidziano zastosowanie kół walcowych wykonanych bez przesunięcia zarysu zębów.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Koła 1 i 2 mają zęby skośne, a koła 3 i 4 zęby proste. Odległość między osiami wałów ‒ czynnego (wejściowego) i biernego (wyjściowego) przekładni powinna wynosić 340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Należy wyznaczyć kąt </a:t>
            </a:r>
            <a:r>
              <a:rPr lang="el-GR" sz="2400" i="1" dirty="0" smtClean="0">
                <a:latin typeface="Times New Roman"/>
                <a:cs typeface="Times New Roman"/>
              </a:rPr>
              <a:t>β</a:t>
            </a:r>
            <a:r>
              <a:rPr lang="pl-PL" sz="2400" baseline="-25000" dirty="0" smtClean="0">
                <a:latin typeface="Times New Roman"/>
                <a:cs typeface="Times New Roman"/>
              </a:rPr>
              <a:t>12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pochylenia zębów w kołach 1 i 2.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286512" y="2643182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Dodatkowe dane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572264" y="3214686"/>
            <a:ext cx="21431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pl-PL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31,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l-PL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96, 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25, 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44,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pl-PL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2,5 mm,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pl-PL" sz="2400" b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5 </a:t>
            </a:r>
            <a:r>
              <a:rPr kumimoji="0" lang="pl-P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86578" y="6143644"/>
            <a:ext cx="207170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Odp.: 18,600 </a:t>
            </a:r>
            <a:r>
              <a:rPr lang="pl-PL" sz="2400" dirty="0" smtClean="0">
                <a:latin typeface="Times New Roman"/>
                <a:cs typeface="Times New Roman"/>
              </a:rPr>
              <a:t>º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E:\Documents and Settings\tadeusz\Moje dokumenty\Dydaktyka\PKM\PKM III\rysunki do PKM\rysunki PKM\rys. 9.29.jpg"/>
          <p:cNvPicPr>
            <a:picLocks noChangeAspect="1" noChangeArrowheads="1"/>
          </p:cNvPicPr>
          <p:nvPr/>
        </p:nvPicPr>
        <p:blipFill>
          <a:blip r:embed="rId2" cstate="print"/>
          <a:srcRect l="5220" t="4803" r="4623"/>
          <a:stretch>
            <a:fillRect/>
          </a:stretch>
        </p:blipFill>
        <p:spPr bwMode="auto">
          <a:xfrm>
            <a:off x="2647819" y="0"/>
            <a:ext cx="6496181" cy="5550091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0"/>
            <a:ext cx="414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Opis geometrii zazębienia</a:t>
            </a:r>
          </a:p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i kół stożkowych </a:t>
            </a:r>
          </a:p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prostych </a:t>
            </a:r>
            <a:endParaRPr lang="pl-PL" sz="28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1644958"/>
            <a:ext cx="1643074" cy="523220"/>
          </a:xfrm>
          <a:prstGeom prst="rect">
            <a:avLst/>
          </a:prstGeom>
          <a:solidFill>
            <a:srgbClr val="FFFFCC"/>
          </a:solidFill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d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i="1" dirty="0" err="1" smtClean="0">
                <a:latin typeface="Times New Roman"/>
                <a:cs typeface="Times New Roman"/>
              </a:rPr>
              <a:t>m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9920" y="2257077"/>
            <a:ext cx="3139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Gdy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= 0: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ym</a:t>
            </a: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ym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+ c  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196" y="3312796"/>
            <a:ext cx="1214446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z </a:t>
            </a:r>
            <a:r>
              <a:rPr lang="pl-PL" sz="2800" i="1" dirty="0" smtClean="0">
                <a:latin typeface="Times New Roman"/>
                <a:cs typeface="Times New Roman"/>
              </a:rPr>
              <a:t>≥ </a:t>
            </a:r>
            <a:r>
              <a:rPr lang="pl-PL" sz="2800" i="1" dirty="0" err="1" smtClean="0">
                <a:latin typeface="Times New Roman"/>
                <a:cs typeface="Times New Roman"/>
              </a:rPr>
              <a:t>z</a:t>
            </a:r>
            <a:r>
              <a:rPr lang="pl-PL" sz="1400" i="1" dirty="0" err="1" smtClean="0">
                <a:latin typeface="Times New Roman"/>
                <a:cs typeface="Times New Roman"/>
              </a:rPr>
              <a:t>g</a:t>
            </a:r>
            <a:r>
              <a:rPr lang="pl-PL" sz="2800" i="1" dirty="0" smtClean="0">
                <a:latin typeface="Times New Roman"/>
                <a:cs typeface="Times New Roman"/>
              </a:rPr>
              <a:t> 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9204" y="3813816"/>
            <a:ext cx="2524125" cy="752475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9" name="Grupa 18"/>
          <p:cNvGrpSpPr/>
          <p:nvPr/>
        </p:nvGrpSpPr>
        <p:grpSpPr>
          <a:xfrm>
            <a:off x="265718" y="4728224"/>
            <a:ext cx="3929090" cy="857256"/>
            <a:chOff x="357158" y="5383544"/>
            <a:chExt cx="3929090" cy="857256"/>
          </a:xfrm>
        </p:grpSpPr>
        <p:sp>
          <p:nvSpPr>
            <p:cNvPr id="16" name="Prostokąt 15"/>
            <p:cNvSpPr/>
            <p:nvPr/>
          </p:nvSpPr>
          <p:spPr>
            <a:xfrm>
              <a:off x="357158" y="5383544"/>
              <a:ext cx="3929090" cy="85725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892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5429264"/>
              <a:ext cx="3362325" cy="809625"/>
            </a:xfrm>
            <a:prstGeom prst="rect">
              <a:avLst/>
            </a:prstGeom>
            <a:noFill/>
          </p:spPr>
        </p:pic>
      </p:grpSp>
      <p:sp>
        <p:nvSpPr>
          <p:cNvPr id="17" name="pole tekstowe 16"/>
          <p:cNvSpPr txBox="1"/>
          <p:nvPr/>
        </p:nvSpPr>
        <p:spPr>
          <a:xfrm>
            <a:off x="4857752" y="585789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Zalety zębów skośnych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zębów łukowych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472440" y="5836920"/>
            <a:ext cx="280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(0,25÷0,30)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olny kształt 21"/>
          <p:cNvSpPr/>
          <p:nvPr/>
        </p:nvSpPr>
        <p:spPr>
          <a:xfrm>
            <a:off x="4630115" y="5745480"/>
            <a:ext cx="3569040" cy="1051560"/>
          </a:xfrm>
          <a:custGeom>
            <a:avLst/>
            <a:gdLst>
              <a:gd name="connsiteX0" fmla="*/ 2989885 w 3569040"/>
              <a:gd name="connsiteY0" fmla="*/ 106680 h 1051560"/>
              <a:gd name="connsiteX1" fmla="*/ 2410765 w 3569040"/>
              <a:gd name="connsiteY1" fmla="*/ 76200 h 1051560"/>
              <a:gd name="connsiteX2" fmla="*/ 2212645 w 3569040"/>
              <a:gd name="connsiteY2" fmla="*/ 45720 h 1051560"/>
              <a:gd name="connsiteX3" fmla="*/ 2105965 w 3569040"/>
              <a:gd name="connsiteY3" fmla="*/ 30480 h 1051560"/>
              <a:gd name="connsiteX4" fmla="*/ 2014525 w 3569040"/>
              <a:gd name="connsiteY4" fmla="*/ 15240 h 1051560"/>
              <a:gd name="connsiteX5" fmla="*/ 1877365 w 3569040"/>
              <a:gd name="connsiteY5" fmla="*/ 0 h 1051560"/>
              <a:gd name="connsiteX6" fmla="*/ 871525 w 3569040"/>
              <a:gd name="connsiteY6" fmla="*/ 15240 h 1051560"/>
              <a:gd name="connsiteX7" fmla="*/ 749605 w 3569040"/>
              <a:gd name="connsiteY7" fmla="*/ 45720 h 1051560"/>
              <a:gd name="connsiteX8" fmla="*/ 597205 w 3569040"/>
              <a:gd name="connsiteY8" fmla="*/ 91440 h 1051560"/>
              <a:gd name="connsiteX9" fmla="*/ 551485 w 3569040"/>
              <a:gd name="connsiteY9" fmla="*/ 106680 h 1051560"/>
              <a:gd name="connsiteX10" fmla="*/ 505765 w 3569040"/>
              <a:gd name="connsiteY10" fmla="*/ 121920 h 1051560"/>
              <a:gd name="connsiteX11" fmla="*/ 444805 w 3569040"/>
              <a:gd name="connsiteY11" fmla="*/ 137160 h 1051560"/>
              <a:gd name="connsiteX12" fmla="*/ 399085 w 3569040"/>
              <a:gd name="connsiteY12" fmla="*/ 167640 h 1051560"/>
              <a:gd name="connsiteX13" fmla="*/ 216205 w 3569040"/>
              <a:gd name="connsiteY13" fmla="*/ 213360 h 1051560"/>
              <a:gd name="connsiteX14" fmla="*/ 124765 w 3569040"/>
              <a:gd name="connsiteY14" fmla="*/ 243840 h 1051560"/>
              <a:gd name="connsiteX15" fmla="*/ 79045 w 3569040"/>
              <a:gd name="connsiteY15" fmla="*/ 259080 h 1051560"/>
              <a:gd name="connsiteX16" fmla="*/ 2845 w 3569040"/>
              <a:gd name="connsiteY16" fmla="*/ 411480 h 1051560"/>
              <a:gd name="connsiteX17" fmla="*/ 18085 w 3569040"/>
              <a:gd name="connsiteY17" fmla="*/ 701040 h 1051560"/>
              <a:gd name="connsiteX18" fmla="*/ 63805 w 3569040"/>
              <a:gd name="connsiteY18" fmla="*/ 731520 h 1051560"/>
              <a:gd name="connsiteX19" fmla="*/ 109525 w 3569040"/>
              <a:gd name="connsiteY19" fmla="*/ 777240 h 1051560"/>
              <a:gd name="connsiteX20" fmla="*/ 170485 w 3569040"/>
              <a:gd name="connsiteY20" fmla="*/ 868680 h 1051560"/>
              <a:gd name="connsiteX21" fmla="*/ 277165 w 3569040"/>
              <a:gd name="connsiteY21" fmla="*/ 899160 h 1051560"/>
              <a:gd name="connsiteX22" fmla="*/ 322885 w 3569040"/>
              <a:gd name="connsiteY22" fmla="*/ 914400 h 1051560"/>
              <a:gd name="connsiteX23" fmla="*/ 688645 w 3569040"/>
              <a:gd name="connsiteY23" fmla="*/ 929640 h 1051560"/>
              <a:gd name="connsiteX24" fmla="*/ 780085 w 3569040"/>
              <a:gd name="connsiteY24" fmla="*/ 944880 h 1051560"/>
              <a:gd name="connsiteX25" fmla="*/ 841045 w 3569040"/>
              <a:gd name="connsiteY25" fmla="*/ 960120 h 1051560"/>
              <a:gd name="connsiteX26" fmla="*/ 1039165 w 3569040"/>
              <a:gd name="connsiteY26" fmla="*/ 990600 h 1051560"/>
              <a:gd name="connsiteX27" fmla="*/ 1191565 w 3569040"/>
              <a:gd name="connsiteY27" fmla="*/ 1036320 h 1051560"/>
              <a:gd name="connsiteX28" fmla="*/ 1862125 w 3569040"/>
              <a:gd name="connsiteY28" fmla="*/ 1051560 h 1051560"/>
              <a:gd name="connsiteX29" fmla="*/ 2761285 w 3569040"/>
              <a:gd name="connsiteY29" fmla="*/ 1036320 h 1051560"/>
              <a:gd name="connsiteX30" fmla="*/ 2852725 w 3569040"/>
              <a:gd name="connsiteY30" fmla="*/ 1021080 h 1051560"/>
              <a:gd name="connsiteX31" fmla="*/ 3035605 w 3569040"/>
              <a:gd name="connsiteY31" fmla="*/ 990600 h 1051560"/>
              <a:gd name="connsiteX32" fmla="*/ 3157525 w 3569040"/>
              <a:gd name="connsiteY32" fmla="*/ 960120 h 1051560"/>
              <a:gd name="connsiteX33" fmla="*/ 3233725 w 3569040"/>
              <a:gd name="connsiteY33" fmla="*/ 944880 h 1051560"/>
              <a:gd name="connsiteX34" fmla="*/ 3279445 w 3569040"/>
              <a:gd name="connsiteY34" fmla="*/ 929640 h 1051560"/>
              <a:gd name="connsiteX35" fmla="*/ 3340405 w 3569040"/>
              <a:gd name="connsiteY35" fmla="*/ 914400 h 1051560"/>
              <a:gd name="connsiteX36" fmla="*/ 3447085 w 3569040"/>
              <a:gd name="connsiteY36" fmla="*/ 777240 h 1051560"/>
              <a:gd name="connsiteX37" fmla="*/ 3508045 w 3569040"/>
              <a:gd name="connsiteY37" fmla="*/ 701040 h 1051560"/>
              <a:gd name="connsiteX38" fmla="*/ 3569005 w 3569040"/>
              <a:gd name="connsiteY38" fmla="*/ 594360 h 1051560"/>
              <a:gd name="connsiteX39" fmla="*/ 3538525 w 3569040"/>
              <a:gd name="connsiteY39" fmla="*/ 365760 h 1051560"/>
              <a:gd name="connsiteX40" fmla="*/ 3477565 w 3569040"/>
              <a:gd name="connsiteY40" fmla="*/ 274320 h 1051560"/>
              <a:gd name="connsiteX41" fmla="*/ 3447085 w 3569040"/>
              <a:gd name="connsiteY41" fmla="*/ 228600 h 1051560"/>
              <a:gd name="connsiteX42" fmla="*/ 3355645 w 3569040"/>
              <a:gd name="connsiteY42" fmla="*/ 137160 h 1051560"/>
              <a:gd name="connsiteX43" fmla="*/ 3203245 w 3569040"/>
              <a:gd name="connsiteY43" fmla="*/ 121920 h 1051560"/>
              <a:gd name="connsiteX44" fmla="*/ 2989885 w 3569040"/>
              <a:gd name="connsiteY44" fmla="*/ 10668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69040" h="1051560">
                <a:moveTo>
                  <a:pt x="2989885" y="106680"/>
                </a:moveTo>
                <a:cubicBezTo>
                  <a:pt x="2857805" y="99060"/>
                  <a:pt x="2996853" y="104109"/>
                  <a:pt x="2410765" y="76200"/>
                </a:cubicBezTo>
                <a:cubicBezTo>
                  <a:pt x="2378765" y="74676"/>
                  <a:pt x="2248961" y="51307"/>
                  <a:pt x="2212645" y="45720"/>
                </a:cubicBezTo>
                <a:cubicBezTo>
                  <a:pt x="2177142" y="40258"/>
                  <a:pt x="2141468" y="35942"/>
                  <a:pt x="2105965" y="30480"/>
                </a:cubicBezTo>
                <a:cubicBezTo>
                  <a:pt x="2075424" y="25781"/>
                  <a:pt x="2045154" y="19324"/>
                  <a:pt x="2014525" y="15240"/>
                </a:cubicBezTo>
                <a:cubicBezTo>
                  <a:pt x="1968927" y="9160"/>
                  <a:pt x="1923085" y="5080"/>
                  <a:pt x="1877365" y="0"/>
                </a:cubicBezTo>
                <a:cubicBezTo>
                  <a:pt x="1542085" y="5080"/>
                  <a:pt x="1206568" y="1657"/>
                  <a:pt x="871525" y="15240"/>
                </a:cubicBezTo>
                <a:cubicBezTo>
                  <a:pt x="829669" y="16937"/>
                  <a:pt x="790245" y="35560"/>
                  <a:pt x="749605" y="45720"/>
                </a:cubicBezTo>
                <a:cubicBezTo>
                  <a:pt x="657476" y="68752"/>
                  <a:pt x="708516" y="54336"/>
                  <a:pt x="597205" y="91440"/>
                </a:cubicBezTo>
                <a:lnTo>
                  <a:pt x="551485" y="106680"/>
                </a:lnTo>
                <a:cubicBezTo>
                  <a:pt x="536245" y="111760"/>
                  <a:pt x="521350" y="118024"/>
                  <a:pt x="505765" y="121920"/>
                </a:cubicBezTo>
                <a:lnTo>
                  <a:pt x="444805" y="137160"/>
                </a:lnTo>
                <a:cubicBezTo>
                  <a:pt x="429565" y="147320"/>
                  <a:pt x="416298" y="161381"/>
                  <a:pt x="399085" y="167640"/>
                </a:cubicBezTo>
                <a:cubicBezTo>
                  <a:pt x="231445" y="228600"/>
                  <a:pt x="330505" y="175260"/>
                  <a:pt x="216205" y="213360"/>
                </a:cubicBezTo>
                <a:lnTo>
                  <a:pt x="124765" y="243840"/>
                </a:lnTo>
                <a:lnTo>
                  <a:pt x="79045" y="259080"/>
                </a:lnTo>
                <a:cubicBezTo>
                  <a:pt x="6467" y="367948"/>
                  <a:pt x="26970" y="314981"/>
                  <a:pt x="2845" y="411480"/>
                </a:cubicBezTo>
                <a:cubicBezTo>
                  <a:pt x="7925" y="508000"/>
                  <a:pt x="0" y="606093"/>
                  <a:pt x="18085" y="701040"/>
                </a:cubicBezTo>
                <a:cubicBezTo>
                  <a:pt x="21512" y="719033"/>
                  <a:pt x="49734" y="719794"/>
                  <a:pt x="63805" y="731520"/>
                </a:cubicBezTo>
                <a:cubicBezTo>
                  <a:pt x="80362" y="745318"/>
                  <a:pt x="96293" y="760227"/>
                  <a:pt x="109525" y="777240"/>
                </a:cubicBezTo>
                <a:cubicBezTo>
                  <a:pt x="132015" y="806156"/>
                  <a:pt x="135732" y="857096"/>
                  <a:pt x="170485" y="868680"/>
                </a:cubicBezTo>
                <a:cubicBezTo>
                  <a:pt x="280106" y="905220"/>
                  <a:pt x="143212" y="860888"/>
                  <a:pt x="277165" y="899160"/>
                </a:cubicBezTo>
                <a:cubicBezTo>
                  <a:pt x="292611" y="903573"/>
                  <a:pt x="306865" y="913213"/>
                  <a:pt x="322885" y="914400"/>
                </a:cubicBezTo>
                <a:cubicBezTo>
                  <a:pt x="444577" y="923414"/>
                  <a:pt x="566725" y="924560"/>
                  <a:pt x="688645" y="929640"/>
                </a:cubicBezTo>
                <a:cubicBezTo>
                  <a:pt x="719125" y="934720"/>
                  <a:pt x="749785" y="938820"/>
                  <a:pt x="780085" y="944880"/>
                </a:cubicBezTo>
                <a:cubicBezTo>
                  <a:pt x="800624" y="948988"/>
                  <a:pt x="820385" y="956677"/>
                  <a:pt x="841045" y="960120"/>
                </a:cubicBezTo>
                <a:cubicBezTo>
                  <a:pt x="920503" y="973363"/>
                  <a:pt x="965915" y="970623"/>
                  <a:pt x="1039165" y="990600"/>
                </a:cubicBezTo>
                <a:cubicBezTo>
                  <a:pt x="1052252" y="994169"/>
                  <a:pt x="1163469" y="1035149"/>
                  <a:pt x="1191565" y="1036320"/>
                </a:cubicBezTo>
                <a:cubicBezTo>
                  <a:pt x="1414949" y="1045628"/>
                  <a:pt x="1638605" y="1046480"/>
                  <a:pt x="1862125" y="1051560"/>
                </a:cubicBezTo>
                <a:lnTo>
                  <a:pt x="2761285" y="1036320"/>
                </a:lnTo>
                <a:cubicBezTo>
                  <a:pt x="2792171" y="1035370"/>
                  <a:pt x="2822184" y="1025779"/>
                  <a:pt x="2852725" y="1021080"/>
                </a:cubicBezTo>
                <a:cubicBezTo>
                  <a:pt x="2942144" y="1007323"/>
                  <a:pt x="2955120" y="1009174"/>
                  <a:pt x="3035605" y="990600"/>
                </a:cubicBezTo>
                <a:cubicBezTo>
                  <a:pt x="3076423" y="981180"/>
                  <a:pt x="3116707" y="969540"/>
                  <a:pt x="3157525" y="960120"/>
                </a:cubicBezTo>
                <a:cubicBezTo>
                  <a:pt x="3182765" y="954295"/>
                  <a:pt x="3208595" y="951162"/>
                  <a:pt x="3233725" y="944880"/>
                </a:cubicBezTo>
                <a:cubicBezTo>
                  <a:pt x="3249310" y="940984"/>
                  <a:pt x="3263999" y="934053"/>
                  <a:pt x="3279445" y="929640"/>
                </a:cubicBezTo>
                <a:cubicBezTo>
                  <a:pt x="3299584" y="923886"/>
                  <a:pt x="3320085" y="919480"/>
                  <a:pt x="3340405" y="914400"/>
                </a:cubicBezTo>
                <a:cubicBezTo>
                  <a:pt x="3413320" y="805027"/>
                  <a:pt x="3375462" y="848863"/>
                  <a:pt x="3447085" y="777240"/>
                </a:cubicBezTo>
                <a:cubicBezTo>
                  <a:pt x="3476754" y="688233"/>
                  <a:pt x="3439111" y="769974"/>
                  <a:pt x="3508045" y="701040"/>
                </a:cubicBezTo>
                <a:cubicBezTo>
                  <a:pt x="3529586" y="679499"/>
                  <a:pt x="3557052" y="618266"/>
                  <a:pt x="3569005" y="594360"/>
                </a:cubicBezTo>
                <a:cubicBezTo>
                  <a:pt x="3567924" y="581390"/>
                  <a:pt x="3569040" y="420688"/>
                  <a:pt x="3538525" y="365760"/>
                </a:cubicBezTo>
                <a:cubicBezTo>
                  <a:pt x="3520735" y="333738"/>
                  <a:pt x="3497885" y="304800"/>
                  <a:pt x="3477565" y="274320"/>
                </a:cubicBezTo>
                <a:cubicBezTo>
                  <a:pt x="3467405" y="259080"/>
                  <a:pt x="3460037" y="241552"/>
                  <a:pt x="3447085" y="228600"/>
                </a:cubicBezTo>
                <a:cubicBezTo>
                  <a:pt x="3416605" y="198120"/>
                  <a:pt x="3398536" y="141449"/>
                  <a:pt x="3355645" y="137160"/>
                </a:cubicBezTo>
                <a:lnTo>
                  <a:pt x="3203245" y="121920"/>
                </a:lnTo>
                <a:cubicBezTo>
                  <a:pt x="3073251" y="78589"/>
                  <a:pt x="3121965" y="114300"/>
                  <a:pt x="2989885" y="10668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2"/>
          <p:cNvGrpSpPr/>
          <p:nvPr/>
        </p:nvGrpSpPr>
        <p:grpSpPr>
          <a:xfrm>
            <a:off x="0" y="511303"/>
            <a:ext cx="6061587" cy="5265174"/>
            <a:chOff x="58977" y="1563330"/>
            <a:chExt cx="6061587" cy="5265174"/>
          </a:xfrm>
        </p:grpSpPr>
        <p:pic>
          <p:nvPicPr>
            <p:cNvPr id="96259" name="Picture 3" descr="E:\Documents and Settings\tadeusz\Moje dokumenty\Dydaktyka\PKM\PKM III\rysunki do PKM\rysunki PKM\rys. 9.29.jpg"/>
            <p:cNvPicPr>
              <a:picLocks noChangeAspect="1" noChangeArrowheads="1"/>
            </p:cNvPicPr>
            <p:nvPr/>
          </p:nvPicPr>
          <p:blipFill>
            <a:blip r:embed="rId2" cstate="print"/>
            <a:srcRect l="7965" t="4579" r="7601" b="4780"/>
            <a:stretch>
              <a:fillRect/>
            </a:stretch>
          </p:blipFill>
          <p:spPr bwMode="auto">
            <a:xfrm>
              <a:off x="58977" y="1563330"/>
              <a:ext cx="6061587" cy="5265174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2684206" y="1622324"/>
              <a:ext cx="1224117" cy="737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" y="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przekładni kątowej przewidziano wstępnie: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120°,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92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Zęby są proste.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Należy wyznaczyć ważniejsze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wielkości charakteryzujące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przekładnię i koła.</a:t>
            </a:r>
            <a:endParaRPr lang="pl-PL" sz="24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2"/>
          <p:cNvGrpSpPr/>
          <p:nvPr/>
        </p:nvGrpSpPr>
        <p:grpSpPr>
          <a:xfrm>
            <a:off x="0" y="511303"/>
            <a:ext cx="6061587" cy="5265174"/>
            <a:chOff x="58977" y="1563330"/>
            <a:chExt cx="6061587" cy="5265174"/>
          </a:xfrm>
        </p:grpSpPr>
        <p:pic>
          <p:nvPicPr>
            <p:cNvPr id="96259" name="Picture 3" descr="E:\Documents and Settings\tadeusz\Moje dokumenty\Dydaktyka\PKM\PKM III\rysunki do PKM\rysunki PKM\rys. 9.29.jpg"/>
            <p:cNvPicPr>
              <a:picLocks noChangeAspect="1" noChangeArrowheads="1"/>
            </p:cNvPicPr>
            <p:nvPr/>
          </p:nvPicPr>
          <p:blipFill>
            <a:blip r:embed="rId2" cstate="print"/>
            <a:srcRect l="7965" t="4579" r="7601" b="4780"/>
            <a:stretch>
              <a:fillRect/>
            </a:stretch>
          </p:blipFill>
          <p:spPr bwMode="auto">
            <a:xfrm>
              <a:off x="58977" y="1563330"/>
              <a:ext cx="6061587" cy="5265174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2684206" y="1622324"/>
              <a:ext cx="1224117" cy="737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" y="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przekładni kątowej przewidziano wstępnie: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120°,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92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Zęby są proste.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Należy wyznaczyć ważniejsze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wielkości charakteryzujące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przekładnię i koła.</a:t>
            </a:r>
            <a:endParaRPr lang="pl-PL" sz="2400" dirty="0"/>
          </a:p>
        </p:txBody>
      </p:sp>
      <p:grpSp>
        <p:nvGrpSpPr>
          <p:cNvPr id="5" name="Grupa 10"/>
          <p:cNvGrpSpPr/>
          <p:nvPr/>
        </p:nvGrpSpPr>
        <p:grpSpPr>
          <a:xfrm>
            <a:off x="6448329" y="2507712"/>
            <a:ext cx="2349314" cy="2308324"/>
            <a:chOff x="6448329" y="2301240"/>
            <a:chExt cx="2349314" cy="2308324"/>
          </a:xfrm>
        </p:grpSpPr>
        <p:sp>
          <p:nvSpPr>
            <p:cNvPr id="6" name="pole tekstowe 5"/>
            <p:cNvSpPr txBox="1"/>
            <p:nvPr/>
          </p:nvSpPr>
          <p:spPr>
            <a:xfrm>
              <a:off x="6448329" y="2301240"/>
              <a:ext cx="23493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Cel: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Wymagania:</a:t>
              </a: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1,5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120° 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7032756" y="3765737"/>
              <a:ext cx="1325880" cy="80772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2"/>
          <p:cNvGrpSpPr/>
          <p:nvPr/>
        </p:nvGrpSpPr>
        <p:grpSpPr>
          <a:xfrm>
            <a:off x="0" y="511303"/>
            <a:ext cx="6061587" cy="5265174"/>
            <a:chOff x="58977" y="1563330"/>
            <a:chExt cx="6061587" cy="5265174"/>
          </a:xfrm>
        </p:grpSpPr>
        <p:pic>
          <p:nvPicPr>
            <p:cNvPr id="96259" name="Picture 3" descr="E:\Documents and Settings\tadeusz\Moje dokumenty\Dydaktyka\PKM\PKM III\rysunki do PKM\rysunki PKM\rys. 9.29.jpg"/>
            <p:cNvPicPr>
              <a:picLocks noChangeAspect="1" noChangeArrowheads="1"/>
            </p:cNvPicPr>
            <p:nvPr/>
          </p:nvPicPr>
          <p:blipFill>
            <a:blip r:embed="rId2" cstate="print"/>
            <a:srcRect l="7965" t="4579" r="7601" b="4780"/>
            <a:stretch>
              <a:fillRect/>
            </a:stretch>
          </p:blipFill>
          <p:spPr bwMode="auto">
            <a:xfrm>
              <a:off x="58977" y="1563330"/>
              <a:ext cx="6061587" cy="5265174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2684206" y="1622324"/>
              <a:ext cx="1224117" cy="737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" y="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przekładni kątowej przewidziano wstępnie: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120°,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92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Zęby są proste.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Należy wyznaczyć ważniejsze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wielkości charakteryzujące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przekładnię i koła.</a:t>
            </a:r>
            <a:endParaRPr lang="pl-PL" sz="2400" dirty="0"/>
          </a:p>
        </p:txBody>
      </p:sp>
      <p:grpSp>
        <p:nvGrpSpPr>
          <p:cNvPr id="5" name="Grupa 10"/>
          <p:cNvGrpSpPr/>
          <p:nvPr/>
        </p:nvGrpSpPr>
        <p:grpSpPr>
          <a:xfrm>
            <a:off x="6448329" y="2507712"/>
            <a:ext cx="2349314" cy="2308324"/>
            <a:chOff x="6448329" y="2301240"/>
            <a:chExt cx="2349314" cy="2308324"/>
          </a:xfrm>
        </p:grpSpPr>
        <p:sp>
          <p:nvSpPr>
            <p:cNvPr id="6" name="pole tekstowe 5"/>
            <p:cNvSpPr txBox="1"/>
            <p:nvPr/>
          </p:nvSpPr>
          <p:spPr>
            <a:xfrm>
              <a:off x="6448329" y="2301240"/>
              <a:ext cx="23493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Cel: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Wymagania:</a:t>
              </a: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1,5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120° 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7032756" y="3765737"/>
              <a:ext cx="1325880" cy="80772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8" name="Grupa 39"/>
          <p:cNvGrpSpPr/>
          <p:nvPr/>
        </p:nvGrpSpPr>
        <p:grpSpPr>
          <a:xfrm>
            <a:off x="3837904" y="4210291"/>
            <a:ext cx="4927028" cy="2410080"/>
            <a:chOff x="3837904" y="4210291"/>
            <a:chExt cx="4927028" cy="2410080"/>
          </a:xfrm>
        </p:grpSpPr>
        <p:sp>
          <p:nvSpPr>
            <p:cNvPr id="22" name="pole tekstowe 21"/>
            <p:cNvSpPr txBox="1"/>
            <p:nvPr/>
          </p:nvSpPr>
          <p:spPr>
            <a:xfrm>
              <a:off x="6189372" y="6074856"/>
              <a:ext cx="2575560" cy="461665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36,8  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55,2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Strzałka w dół 26"/>
            <p:cNvSpPr/>
            <p:nvPr/>
          </p:nvSpPr>
          <p:spPr>
            <a:xfrm rot="2050753">
              <a:off x="6854425" y="5471162"/>
              <a:ext cx="359522" cy="557980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7064271" y="5060706"/>
              <a:ext cx="1445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Dowolny kształt 30"/>
            <p:cNvSpPr/>
            <p:nvPr/>
          </p:nvSpPr>
          <p:spPr>
            <a:xfrm rot="5400000">
              <a:off x="7571238" y="4804709"/>
              <a:ext cx="1766164" cy="577328"/>
            </a:xfrm>
            <a:custGeom>
              <a:avLst/>
              <a:gdLst>
                <a:gd name="connsiteX0" fmla="*/ 0 w 899652"/>
                <a:gd name="connsiteY0" fmla="*/ 619432 h 619432"/>
                <a:gd name="connsiteX1" fmla="*/ 250723 w 899652"/>
                <a:gd name="connsiteY1" fmla="*/ 221225 h 619432"/>
                <a:gd name="connsiteX2" fmla="*/ 899652 w 899652"/>
                <a:gd name="connsiteY2" fmla="*/ 0 h 619432"/>
                <a:gd name="connsiteX3" fmla="*/ 899652 w 899652"/>
                <a:gd name="connsiteY3" fmla="*/ 0 h 619432"/>
                <a:gd name="connsiteX0" fmla="*/ 0 w 899652"/>
                <a:gd name="connsiteY0" fmla="*/ 619432 h 619432"/>
                <a:gd name="connsiteX1" fmla="*/ 294968 w 899652"/>
                <a:gd name="connsiteY1" fmla="*/ 383458 h 619432"/>
                <a:gd name="connsiteX2" fmla="*/ 899652 w 899652"/>
                <a:gd name="connsiteY2" fmla="*/ 0 h 619432"/>
                <a:gd name="connsiteX3" fmla="*/ 899652 w 899652"/>
                <a:gd name="connsiteY3" fmla="*/ 0 h 619432"/>
                <a:gd name="connsiteX0" fmla="*/ 0 w 899652"/>
                <a:gd name="connsiteY0" fmla="*/ 619432 h 619432"/>
                <a:gd name="connsiteX1" fmla="*/ 29497 w 899652"/>
                <a:gd name="connsiteY1" fmla="*/ 575187 h 619432"/>
                <a:gd name="connsiteX2" fmla="*/ 294968 w 899652"/>
                <a:gd name="connsiteY2" fmla="*/ 383458 h 619432"/>
                <a:gd name="connsiteX3" fmla="*/ 899652 w 899652"/>
                <a:gd name="connsiteY3" fmla="*/ 0 h 619432"/>
                <a:gd name="connsiteX4" fmla="*/ 899652 w 899652"/>
                <a:gd name="connsiteY4" fmla="*/ 0 h 619432"/>
                <a:gd name="connsiteX0" fmla="*/ 0 w 1762536"/>
                <a:gd name="connsiteY0" fmla="*/ 619432 h 669702"/>
                <a:gd name="connsiteX1" fmla="*/ 29497 w 1762536"/>
                <a:gd name="connsiteY1" fmla="*/ 575187 h 669702"/>
                <a:gd name="connsiteX2" fmla="*/ 294968 w 1762536"/>
                <a:gd name="connsiteY2" fmla="*/ 383458 h 669702"/>
                <a:gd name="connsiteX3" fmla="*/ 899652 w 1762536"/>
                <a:gd name="connsiteY3" fmla="*/ 0 h 669702"/>
                <a:gd name="connsiteX4" fmla="*/ 1762536 w 1762536"/>
                <a:gd name="connsiteY4" fmla="*/ 669702 h 669702"/>
                <a:gd name="connsiteX0" fmla="*/ 0 w 1762536"/>
                <a:gd name="connsiteY0" fmla="*/ 670872 h 721142"/>
                <a:gd name="connsiteX1" fmla="*/ 29497 w 1762536"/>
                <a:gd name="connsiteY1" fmla="*/ 626627 h 721142"/>
                <a:gd name="connsiteX2" fmla="*/ 294968 w 1762536"/>
                <a:gd name="connsiteY2" fmla="*/ 434898 h 721142"/>
                <a:gd name="connsiteX3" fmla="*/ 267929 w 1762536"/>
                <a:gd name="connsiteY3" fmla="*/ 322347 h 721142"/>
                <a:gd name="connsiteX4" fmla="*/ 899652 w 1762536"/>
                <a:gd name="connsiteY4" fmla="*/ 51440 h 721142"/>
                <a:gd name="connsiteX5" fmla="*/ 1762536 w 1762536"/>
                <a:gd name="connsiteY5" fmla="*/ 721142 h 721142"/>
                <a:gd name="connsiteX0" fmla="*/ 0 w 1762536"/>
                <a:gd name="connsiteY0" fmla="*/ 667139 h 717409"/>
                <a:gd name="connsiteX1" fmla="*/ 29497 w 1762536"/>
                <a:gd name="connsiteY1" fmla="*/ 622894 h 717409"/>
                <a:gd name="connsiteX2" fmla="*/ 294968 w 1762536"/>
                <a:gd name="connsiteY2" fmla="*/ 431165 h 717409"/>
                <a:gd name="connsiteX3" fmla="*/ 899652 w 1762536"/>
                <a:gd name="connsiteY3" fmla="*/ 47707 h 717409"/>
                <a:gd name="connsiteX4" fmla="*/ 1762536 w 1762536"/>
                <a:gd name="connsiteY4" fmla="*/ 717409 h 717409"/>
                <a:gd name="connsiteX0" fmla="*/ 0 w 1762536"/>
                <a:gd name="connsiteY0" fmla="*/ 667139 h 717409"/>
                <a:gd name="connsiteX1" fmla="*/ 29497 w 1762536"/>
                <a:gd name="connsiteY1" fmla="*/ 622894 h 717409"/>
                <a:gd name="connsiteX2" fmla="*/ 48989 w 1762536"/>
                <a:gd name="connsiteY2" fmla="*/ 511795 h 717409"/>
                <a:gd name="connsiteX3" fmla="*/ 294968 w 1762536"/>
                <a:gd name="connsiteY3" fmla="*/ 431165 h 717409"/>
                <a:gd name="connsiteX4" fmla="*/ 899652 w 1762536"/>
                <a:gd name="connsiteY4" fmla="*/ 47707 h 717409"/>
                <a:gd name="connsiteX5" fmla="*/ 1762536 w 1762536"/>
                <a:gd name="connsiteY5" fmla="*/ 717409 h 717409"/>
                <a:gd name="connsiteX0" fmla="*/ 0 w 1762536"/>
                <a:gd name="connsiteY0" fmla="*/ 668726 h 718996"/>
                <a:gd name="connsiteX1" fmla="*/ 29497 w 1762536"/>
                <a:gd name="connsiteY1" fmla="*/ 624481 h 718996"/>
                <a:gd name="connsiteX2" fmla="*/ 48989 w 1762536"/>
                <a:gd name="connsiteY2" fmla="*/ 513382 h 718996"/>
                <a:gd name="connsiteX3" fmla="*/ 294968 w 1762536"/>
                <a:gd name="connsiteY3" fmla="*/ 432752 h 718996"/>
                <a:gd name="connsiteX4" fmla="*/ 345201 w 1762536"/>
                <a:gd name="connsiteY4" fmla="*/ 268684 h 718996"/>
                <a:gd name="connsiteX5" fmla="*/ 899652 w 1762536"/>
                <a:gd name="connsiteY5" fmla="*/ 49294 h 718996"/>
                <a:gd name="connsiteX6" fmla="*/ 1762536 w 1762536"/>
                <a:gd name="connsiteY6" fmla="*/ 718996 h 718996"/>
                <a:gd name="connsiteX0" fmla="*/ 3628 w 1766164"/>
                <a:gd name="connsiteY0" fmla="*/ 668726 h 718996"/>
                <a:gd name="connsiteX1" fmla="*/ 33125 w 1766164"/>
                <a:gd name="connsiteY1" fmla="*/ 624481 h 718996"/>
                <a:gd name="connsiteX2" fmla="*/ 52617 w 1766164"/>
                <a:gd name="connsiteY2" fmla="*/ 513382 h 718996"/>
                <a:gd name="connsiteX3" fmla="*/ 348829 w 1766164"/>
                <a:gd name="connsiteY3" fmla="*/ 268684 h 718996"/>
                <a:gd name="connsiteX4" fmla="*/ 903280 w 1766164"/>
                <a:gd name="connsiteY4" fmla="*/ 49294 h 718996"/>
                <a:gd name="connsiteX5" fmla="*/ 1766164 w 1766164"/>
                <a:gd name="connsiteY5" fmla="*/ 718996 h 718996"/>
                <a:gd name="connsiteX0" fmla="*/ 3628 w 1766164"/>
                <a:gd name="connsiteY0" fmla="*/ 527058 h 577328"/>
                <a:gd name="connsiteX1" fmla="*/ 33125 w 1766164"/>
                <a:gd name="connsiteY1" fmla="*/ 482813 h 577328"/>
                <a:gd name="connsiteX2" fmla="*/ 52617 w 1766164"/>
                <a:gd name="connsiteY2" fmla="*/ 371714 h 577328"/>
                <a:gd name="connsiteX3" fmla="*/ 348829 w 1766164"/>
                <a:gd name="connsiteY3" fmla="*/ 127016 h 577328"/>
                <a:gd name="connsiteX4" fmla="*/ 1173736 w 1766164"/>
                <a:gd name="connsiteY4" fmla="*/ 49294 h 577328"/>
                <a:gd name="connsiteX5" fmla="*/ 1766164 w 1766164"/>
                <a:gd name="connsiteY5" fmla="*/ 577328 h 5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164" h="577328">
                  <a:moveTo>
                    <a:pt x="3628" y="527058"/>
                  </a:moveTo>
                  <a:lnTo>
                    <a:pt x="33125" y="482813"/>
                  </a:lnTo>
                  <a:cubicBezTo>
                    <a:pt x="39143" y="471948"/>
                    <a:pt x="0" y="431014"/>
                    <a:pt x="52617" y="371714"/>
                  </a:cubicBezTo>
                  <a:cubicBezTo>
                    <a:pt x="105234" y="312415"/>
                    <a:pt x="207052" y="204364"/>
                    <a:pt x="348829" y="127016"/>
                  </a:cubicBezTo>
                  <a:cubicBezTo>
                    <a:pt x="449610" y="63106"/>
                    <a:pt x="937514" y="0"/>
                    <a:pt x="1173736" y="49294"/>
                  </a:cubicBezTo>
                  <a:lnTo>
                    <a:pt x="1766164" y="577328"/>
                  </a:lnTo>
                </a:path>
              </a:pathLst>
            </a:custGeom>
            <a:ln w="3810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Strzałka w dół 32"/>
            <p:cNvSpPr/>
            <p:nvPr/>
          </p:nvSpPr>
          <p:spPr>
            <a:xfrm rot="5400000">
              <a:off x="5564392" y="6074322"/>
              <a:ext cx="359522" cy="557980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3837904" y="5789374"/>
              <a:ext cx="1609860" cy="830997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2"/>
          <p:cNvGrpSpPr/>
          <p:nvPr/>
        </p:nvGrpSpPr>
        <p:grpSpPr>
          <a:xfrm>
            <a:off x="0" y="511303"/>
            <a:ext cx="6061587" cy="5265174"/>
            <a:chOff x="58977" y="1563330"/>
            <a:chExt cx="6061587" cy="5265174"/>
          </a:xfrm>
        </p:grpSpPr>
        <p:pic>
          <p:nvPicPr>
            <p:cNvPr id="96259" name="Picture 3" descr="E:\Documents and Settings\tadeusz\Moje dokumenty\Dydaktyka\PKM\PKM III\rysunki do PKM\rysunki PKM\rys. 9.29.jpg"/>
            <p:cNvPicPr>
              <a:picLocks noChangeAspect="1" noChangeArrowheads="1"/>
            </p:cNvPicPr>
            <p:nvPr/>
          </p:nvPicPr>
          <p:blipFill>
            <a:blip r:embed="rId2" cstate="print"/>
            <a:srcRect l="7965" t="4579" r="7601" b="4780"/>
            <a:stretch>
              <a:fillRect/>
            </a:stretch>
          </p:blipFill>
          <p:spPr bwMode="auto">
            <a:xfrm>
              <a:off x="58977" y="1563330"/>
              <a:ext cx="6061587" cy="5265174"/>
            </a:xfrm>
            <a:prstGeom prst="rect">
              <a:avLst/>
            </a:prstGeom>
            <a:noFill/>
          </p:spPr>
        </p:pic>
        <p:sp>
          <p:nvSpPr>
            <p:cNvPr id="12" name="Prostokąt 11"/>
            <p:cNvSpPr/>
            <p:nvPr/>
          </p:nvSpPr>
          <p:spPr>
            <a:xfrm>
              <a:off x="2684206" y="1622324"/>
              <a:ext cx="1224117" cy="737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" y="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projekcie koncepcyjnym przekładni kątowej przewidziano wstępnie: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120°,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1,5,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2,5,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92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Zęby są proste.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Należy wyznaczyć ważniejsze 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wielkości charakteryzujące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przekładnię i koła.</a:t>
            </a:r>
            <a:endParaRPr lang="pl-PL" sz="2400" dirty="0"/>
          </a:p>
        </p:txBody>
      </p:sp>
      <p:grpSp>
        <p:nvGrpSpPr>
          <p:cNvPr id="5" name="Grupa 10"/>
          <p:cNvGrpSpPr/>
          <p:nvPr/>
        </p:nvGrpSpPr>
        <p:grpSpPr>
          <a:xfrm>
            <a:off x="6448329" y="2507712"/>
            <a:ext cx="2349314" cy="2308324"/>
            <a:chOff x="6448329" y="2301240"/>
            <a:chExt cx="2349314" cy="2308324"/>
          </a:xfrm>
        </p:grpSpPr>
        <p:sp>
          <p:nvSpPr>
            <p:cNvPr id="6" name="pole tekstowe 5"/>
            <p:cNvSpPr txBox="1"/>
            <p:nvPr/>
          </p:nvSpPr>
          <p:spPr>
            <a:xfrm>
              <a:off x="6448329" y="2301240"/>
              <a:ext cx="23493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Cel: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sz="2400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Wymagania:</a:t>
              </a:r>
            </a:p>
            <a:p>
              <a:endParaRPr lang="pl-PL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1,5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= 120° 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7032756" y="3765737"/>
              <a:ext cx="1325880" cy="807720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8" name="Grupa 39"/>
          <p:cNvGrpSpPr/>
          <p:nvPr/>
        </p:nvGrpSpPr>
        <p:grpSpPr>
          <a:xfrm>
            <a:off x="212185" y="4210291"/>
            <a:ext cx="8552747" cy="2512481"/>
            <a:chOff x="212185" y="4210291"/>
            <a:chExt cx="8552747" cy="2512481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9412" y="5434668"/>
              <a:ext cx="1238250" cy="809625"/>
            </a:xfrm>
            <a:prstGeom prst="rect">
              <a:avLst/>
            </a:prstGeom>
            <a:noFill/>
          </p:spPr>
        </p:pic>
        <p:grpSp>
          <p:nvGrpSpPr>
            <p:cNvPr id="9" name="Grupa 16"/>
            <p:cNvGrpSpPr/>
            <p:nvPr/>
          </p:nvGrpSpPr>
          <p:grpSpPr>
            <a:xfrm>
              <a:off x="1264230" y="6086834"/>
              <a:ext cx="1929660" cy="523220"/>
              <a:chOff x="1411710" y="5865614"/>
              <a:chExt cx="1929660" cy="523220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4520" y="5943600"/>
                <a:ext cx="1466850" cy="409575"/>
              </a:xfrm>
              <a:prstGeom prst="rect">
                <a:avLst/>
              </a:prstGeom>
              <a:noFill/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1411710" y="5865614"/>
                <a:ext cx="5774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2800" i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800" dirty="0"/>
              </a:p>
            </p:txBody>
          </p:sp>
        </p:grpSp>
        <p:sp>
          <p:nvSpPr>
            <p:cNvPr id="22" name="pole tekstowe 21"/>
            <p:cNvSpPr txBox="1"/>
            <p:nvPr/>
          </p:nvSpPr>
          <p:spPr>
            <a:xfrm>
              <a:off x="6189372" y="6074856"/>
              <a:ext cx="2575560" cy="461665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36,8  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55,2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212185" y="4734093"/>
              <a:ext cx="1140098" cy="830997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 </a:t>
              </a:r>
            </a:p>
            <a:p>
              <a:r>
                <a:rPr lang="el-GR" sz="2400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Strzałka w dół 26"/>
            <p:cNvSpPr/>
            <p:nvPr/>
          </p:nvSpPr>
          <p:spPr>
            <a:xfrm rot="2050753">
              <a:off x="6854425" y="5471162"/>
              <a:ext cx="359522" cy="557980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Dowolny kształt 29"/>
            <p:cNvSpPr/>
            <p:nvPr/>
          </p:nvSpPr>
          <p:spPr>
            <a:xfrm rot="16200000">
              <a:off x="604684" y="5674183"/>
              <a:ext cx="811161" cy="589935"/>
            </a:xfrm>
            <a:custGeom>
              <a:avLst/>
              <a:gdLst>
                <a:gd name="connsiteX0" fmla="*/ 0 w 811161"/>
                <a:gd name="connsiteY0" fmla="*/ 589935 h 589935"/>
                <a:gd name="connsiteX1" fmla="*/ 250722 w 811161"/>
                <a:gd name="connsiteY1" fmla="*/ 294967 h 589935"/>
                <a:gd name="connsiteX2" fmla="*/ 811161 w 811161"/>
                <a:gd name="connsiteY2" fmla="*/ 0 h 589935"/>
                <a:gd name="connsiteX3" fmla="*/ 811161 w 811161"/>
                <a:gd name="connsiteY3" fmla="*/ 0 h 58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161" h="589935">
                  <a:moveTo>
                    <a:pt x="0" y="589935"/>
                  </a:moveTo>
                  <a:cubicBezTo>
                    <a:pt x="57764" y="491612"/>
                    <a:pt x="115529" y="393289"/>
                    <a:pt x="250722" y="294967"/>
                  </a:cubicBezTo>
                  <a:cubicBezTo>
                    <a:pt x="385915" y="196645"/>
                    <a:pt x="811161" y="0"/>
                    <a:pt x="811161" y="0"/>
                  </a:cubicBezTo>
                  <a:lnTo>
                    <a:pt x="811161" y="0"/>
                  </a:lnTo>
                </a:path>
              </a:pathLst>
            </a:custGeom>
            <a:ln w="3810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7064271" y="5060706"/>
              <a:ext cx="1445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Dowolny kształt 30"/>
            <p:cNvSpPr/>
            <p:nvPr/>
          </p:nvSpPr>
          <p:spPr>
            <a:xfrm rot="5400000">
              <a:off x="7571238" y="4804709"/>
              <a:ext cx="1766164" cy="577328"/>
            </a:xfrm>
            <a:custGeom>
              <a:avLst/>
              <a:gdLst>
                <a:gd name="connsiteX0" fmla="*/ 0 w 899652"/>
                <a:gd name="connsiteY0" fmla="*/ 619432 h 619432"/>
                <a:gd name="connsiteX1" fmla="*/ 250723 w 899652"/>
                <a:gd name="connsiteY1" fmla="*/ 221225 h 619432"/>
                <a:gd name="connsiteX2" fmla="*/ 899652 w 899652"/>
                <a:gd name="connsiteY2" fmla="*/ 0 h 619432"/>
                <a:gd name="connsiteX3" fmla="*/ 899652 w 899652"/>
                <a:gd name="connsiteY3" fmla="*/ 0 h 619432"/>
                <a:gd name="connsiteX0" fmla="*/ 0 w 899652"/>
                <a:gd name="connsiteY0" fmla="*/ 619432 h 619432"/>
                <a:gd name="connsiteX1" fmla="*/ 294968 w 899652"/>
                <a:gd name="connsiteY1" fmla="*/ 383458 h 619432"/>
                <a:gd name="connsiteX2" fmla="*/ 899652 w 899652"/>
                <a:gd name="connsiteY2" fmla="*/ 0 h 619432"/>
                <a:gd name="connsiteX3" fmla="*/ 899652 w 899652"/>
                <a:gd name="connsiteY3" fmla="*/ 0 h 619432"/>
                <a:gd name="connsiteX0" fmla="*/ 0 w 899652"/>
                <a:gd name="connsiteY0" fmla="*/ 619432 h 619432"/>
                <a:gd name="connsiteX1" fmla="*/ 29497 w 899652"/>
                <a:gd name="connsiteY1" fmla="*/ 575187 h 619432"/>
                <a:gd name="connsiteX2" fmla="*/ 294968 w 899652"/>
                <a:gd name="connsiteY2" fmla="*/ 383458 h 619432"/>
                <a:gd name="connsiteX3" fmla="*/ 899652 w 899652"/>
                <a:gd name="connsiteY3" fmla="*/ 0 h 619432"/>
                <a:gd name="connsiteX4" fmla="*/ 899652 w 899652"/>
                <a:gd name="connsiteY4" fmla="*/ 0 h 619432"/>
                <a:gd name="connsiteX0" fmla="*/ 0 w 1762536"/>
                <a:gd name="connsiteY0" fmla="*/ 619432 h 669702"/>
                <a:gd name="connsiteX1" fmla="*/ 29497 w 1762536"/>
                <a:gd name="connsiteY1" fmla="*/ 575187 h 669702"/>
                <a:gd name="connsiteX2" fmla="*/ 294968 w 1762536"/>
                <a:gd name="connsiteY2" fmla="*/ 383458 h 669702"/>
                <a:gd name="connsiteX3" fmla="*/ 899652 w 1762536"/>
                <a:gd name="connsiteY3" fmla="*/ 0 h 669702"/>
                <a:gd name="connsiteX4" fmla="*/ 1762536 w 1762536"/>
                <a:gd name="connsiteY4" fmla="*/ 669702 h 669702"/>
                <a:gd name="connsiteX0" fmla="*/ 0 w 1762536"/>
                <a:gd name="connsiteY0" fmla="*/ 670872 h 721142"/>
                <a:gd name="connsiteX1" fmla="*/ 29497 w 1762536"/>
                <a:gd name="connsiteY1" fmla="*/ 626627 h 721142"/>
                <a:gd name="connsiteX2" fmla="*/ 294968 w 1762536"/>
                <a:gd name="connsiteY2" fmla="*/ 434898 h 721142"/>
                <a:gd name="connsiteX3" fmla="*/ 267929 w 1762536"/>
                <a:gd name="connsiteY3" fmla="*/ 322347 h 721142"/>
                <a:gd name="connsiteX4" fmla="*/ 899652 w 1762536"/>
                <a:gd name="connsiteY4" fmla="*/ 51440 h 721142"/>
                <a:gd name="connsiteX5" fmla="*/ 1762536 w 1762536"/>
                <a:gd name="connsiteY5" fmla="*/ 721142 h 721142"/>
                <a:gd name="connsiteX0" fmla="*/ 0 w 1762536"/>
                <a:gd name="connsiteY0" fmla="*/ 667139 h 717409"/>
                <a:gd name="connsiteX1" fmla="*/ 29497 w 1762536"/>
                <a:gd name="connsiteY1" fmla="*/ 622894 h 717409"/>
                <a:gd name="connsiteX2" fmla="*/ 294968 w 1762536"/>
                <a:gd name="connsiteY2" fmla="*/ 431165 h 717409"/>
                <a:gd name="connsiteX3" fmla="*/ 899652 w 1762536"/>
                <a:gd name="connsiteY3" fmla="*/ 47707 h 717409"/>
                <a:gd name="connsiteX4" fmla="*/ 1762536 w 1762536"/>
                <a:gd name="connsiteY4" fmla="*/ 717409 h 717409"/>
                <a:gd name="connsiteX0" fmla="*/ 0 w 1762536"/>
                <a:gd name="connsiteY0" fmla="*/ 667139 h 717409"/>
                <a:gd name="connsiteX1" fmla="*/ 29497 w 1762536"/>
                <a:gd name="connsiteY1" fmla="*/ 622894 h 717409"/>
                <a:gd name="connsiteX2" fmla="*/ 48989 w 1762536"/>
                <a:gd name="connsiteY2" fmla="*/ 511795 h 717409"/>
                <a:gd name="connsiteX3" fmla="*/ 294968 w 1762536"/>
                <a:gd name="connsiteY3" fmla="*/ 431165 h 717409"/>
                <a:gd name="connsiteX4" fmla="*/ 899652 w 1762536"/>
                <a:gd name="connsiteY4" fmla="*/ 47707 h 717409"/>
                <a:gd name="connsiteX5" fmla="*/ 1762536 w 1762536"/>
                <a:gd name="connsiteY5" fmla="*/ 717409 h 717409"/>
                <a:gd name="connsiteX0" fmla="*/ 0 w 1762536"/>
                <a:gd name="connsiteY0" fmla="*/ 668726 h 718996"/>
                <a:gd name="connsiteX1" fmla="*/ 29497 w 1762536"/>
                <a:gd name="connsiteY1" fmla="*/ 624481 h 718996"/>
                <a:gd name="connsiteX2" fmla="*/ 48989 w 1762536"/>
                <a:gd name="connsiteY2" fmla="*/ 513382 h 718996"/>
                <a:gd name="connsiteX3" fmla="*/ 294968 w 1762536"/>
                <a:gd name="connsiteY3" fmla="*/ 432752 h 718996"/>
                <a:gd name="connsiteX4" fmla="*/ 345201 w 1762536"/>
                <a:gd name="connsiteY4" fmla="*/ 268684 h 718996"/>
                <a:gd name="connsiteX5" fmla="*/ 899652 w 1762536"/>
                <a:gd name="connsiteY5" fmla="*/ 49294 h 718996"/>
                <a:gd name="connsiteX6" fmla="*/ 1762536 w 1762536"/>
                <a:gd name="connsiteY6" fmla="*/ 718996 h 718996"/>
                <a:gd name="connsiteX0" fmla="*/ 3628 w 1766164"/>
                <a:gd name="connsiteY0" fmla="*/ 668726 h 718996"/>
                <a:gd name="connsiteX1" fmla="*/ 33125 w 1766164"/>
                <a:gd name="connsiteY1" fmla="*/ 624481 h 718996"/>
                <a:gd name="connsiteX2" fmla="*/ 52617 w 1766164"/>
                <a:gd name="connsiteY2" fmla="*/ 513382 h 718996"/>
                <a:gd name="connsiteX3" fmla="*/ 348829 w 1766164"/>
                <a:gd name="connsiteY3" fmla="*/ 268684 h 718996"/>
                <a:gd name="connsiteX4" fmla="*/ 903280 w 1766164"/>
                <a:gd name="connsiteY4" fmla="*/ 49294 h 718996"/>
                <a:gd name="connsiteX5" fmla="*/ 1766164 w 1766164"/>
                <a:gd name="connsiteY5" fmla="*/ 718996 h 718996"/>
                <a:gd name="connsiteX0" fmla="*/ 3628 w 1766164"/>
                <a:gd name="connsiteY0" fmla="*/ 527058 h 577328"/>
                <a:gd name="connsiteX1" fmla="*/ 33125 w 1766164"/>
                <a:gd name="connsiteY1" fmla="*/ 482813 h 577328"/>
                <a:gd name="connsiteX2" fmla="*/ 52617 w 1766164"/>
                <a:gd name="connsiteY2" fmla="*/ 371714 h 577328"/>
                <a:gd name="connsiteX3" fmla="*/ 348829 w 1766164"/>
                <a:gd name="connsiteY3" fmla="*/ 127016 h 577328"/>
                <a:gd name="connsiteX4" fmla="*/ 1173736 w 1766164"/>
                <a:gd name="connsiteY4" fmla="*/ 49294 h 577328"/>
                <a:gd name="connsiteX5" fmla="*/ 1766164 w 1766164"/>
                <a:gd name="connsiteY5" fmla="*/ 577328 h 5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164" h="577328">
                  <a:moveTo>
                    <a:pt x="3628" y="527058"/>
                  </a:moveTo>
                  <a:lnTo>
                    <a:pt x="33125" y="482813"/>
                  </a:lnTo>
                  <a:cubicBezTo>
                    <a:pt x="39143" y="471948"/>
                    <a:pt x="0" y="431014"/>
                    <a:pt x="52617" y="371714"/>
                  </a:cubicBezTo>
                  <a:cubicBezTo>
                    <a:pt x="105234" y="312415"/>
                    <a:pt x="207052" y="204364"/>
                    <a:pt x="348829" y="127016"/>
                  </a:cubicBezTo>
                  <a:cubicBezTo>
                    <a:pt x="449610" y="63106"/>
                    <a:pt x="937514" y="0"/>
                    <a:pt x="1173736" y="49294"/>
                  </a:cubicBezTo>
                  <a:lnTo>
                    <a:pt x="1766164" y="577328"/>
                  </a:lnTo>
                </a:path>
              </a:pathLst>
            </a:custGeom>
            <a:ln w="3810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Strzałka w dół 32"/>
            <p:cNvSpPr/>
            <p:nvPr/>
          </p:nvSpPr>
          <p:spPr>
            <a:xfrm rot="5400000">
              <a:off x="5564392" y="6074322"/>
              <a:ext cx="359522" cy="557980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3837904" y="5789374"/>
              <a:ext cx="1609860" cy="830997"/>
            </a:xfrm>
            <a:prstGeom prst="rect">
              <a:avLst/>
            </a:prstGeom>
            <a:noFill/>
            <a:ln w="31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…    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Strzałka w dół 37"/>
            <p:cNvSpPr/>
            <p:nvPr/>
          </p:nvSpPr>
          <p:spPr>
            <a:xfrm rot="6428527">
              <a:off x="3295564" y="5891871"/>
              <a:ext cx="359522" cy="557980"/>
            </a:xfrm>
            <a:prstGeom prst="downArrow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Dowolny kształt 38"/>
            <p:cNvSpPr/>
            <p:nvPr/>
          </p:nvSpPr>
          <p:spPr>
            <a:xfrm>
              <a:off x="1270715" y="5344732"/>
              <a:ext cx="1891048" cy="1378040"/>
            </a:xfrm>
            <a:custGeom>
              <a:avLst/>
              <a:gdLst>
                <a:gd name="connsiteX0" fmla="*/ 1871730 w 1891048"/>
                <a:gd name="connsiteY0" fmla="*/ 592429 h 1378040"/>
                <a:gd name="connsiteX1" fmla="*/ 1781578 w 1891048"/>
                <a:gd name="connsiteY1" fmla="*/ 244699 h 1378040"/>
                <a:gd name="connsiteX2" fmla="*/ 1498243 w 1891048"/>
                <a:gd name="connsiteY2" fmla="*/ 38637 h 1378040"/>
                <a:gd name="connsiteX3" fmla="*/ 1227786 w 1891048"/>
                <a:gd name="connsiteY3" fmla="*/ 12879 h 1378040"/>
                <a:gd name="connsiteX4" fmla="*/ 506570 w 1891048"/>
                <a:gd name="connsiteY4" fmla="*/ 90153 h 1378040"/>
                <a:gd name="connsiteX5" fmla="*/ 197477 w 1891048"/>
                <a:gd name="connsiteY5" fmla="*/ 270457 h 1378040"/>
                <a:gd name="connsiteX6" fmla="*/ 30051 w 1891048"/>
                <a:gd name="connsiteY6" fmla="*/ 669702 h 1378040"/>
                <a:gd name="connsiteX7" fmla="*/ 17172 w 1891048"/>
                <a:gd name="connsiteY7" fmla="*/ 978795 h 1378040"/>
                <a:gd name="connsiteX8" fmla="*/ 94446 w 1891048"/>
                <a:gd name="connsiteY8" fmla="*/ 1223493 h 1378040"/>
                <a:gd name="connsiteX9" fmla="*/ 364902 w 1891048"/>
                <a:gd name="connsiteY9" fmla="*/ 1313645 h 1378040"/>
                <a:gd name="connsiteX10" fmla="*/ 841420 w 1891048"/>
                <a:gd name="connsiteY10" fmla="*/ 1326524 h 1378040"/>
                <a:gd name="connsiteX11" fmla="*/ 1524000 w 1891048"/>
                <a:gd name="connsiteY11" fmla="*/ 1378040 h 1378040"/>
                <a:gd name="connsiteX12" fmla="*/ 1820215 w 1891048"/>
                <a:gd name="connsiteY12" fmla="*/ 1326524 h 1378040"/>
                <a:gd name="connsiteX13" fmla="*/ 1871730 w 1891048"/>
                <a:gd name="connsiteY13" fmla="*/ 1133341 h 1378040"/>
                <a:gd name="connsiteX14" fmla="*/ 1884609 w 1891048"/>
                <a:gd name="connsiteY14" fmla="*/ 914400 h 1378040"/>
                <a:gd name="connsiteX15" fmla="*/ 1833093 w 1891048"/>
                <a:gd name="connsiteY15" fmla="*/ 553792 h 1378040"/>
                <a:gd name="connsiteX16" fmla="*/ 1833093 w 1891048"/>
                <a:gd name="connsiteY16" fmla="*/ 553792 h 1378040"/>
                <a:gd name="connsiteX17" fmla="*/ 1871730 w 1891048"/>
                <a:gd name="connsiteY17" fmla="*/ 592429 h 13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1048" h="1378040">
                  <a:moveTo>
                    <a:pt x="1871730" y="592429"/>
                  </a:moveTo>
                  <a:cubicBezTo>
                    <a:pt x="1857778" y="464713"/>
                    <a:pt x="1843826" y="336998"/>
                    <a:pt x="1781578" y="244699"/>
                  </a:cubicBezTo>
                  <a:cubicBezTo>
                    <a:pt x="1719330" y="152400"/>
                    <a:pt x="1590542" y="77274"/>
                    <a:pt x="1498243" y="38637"/>
                  </a:cubicBezTo>
                  <a:cubicBezTo>
                    <a:pt x="1405944" y="0"/>
                    <a:pt x="1393065" y="4293"/>
                    <a:pt x="1227786" y="12879"/>
                  </a:cubicBezTo>
                  <a:cubicBezTo>
                    <a:pt x="1062507" y="21465"/>
                    <a:pt x="678288" y="47223"/>
                    <a:pt x="506570" y="90153"/>
                  </a:cubicBezTo>
                  <a:cubicBezTo>
                    <a:pt x="334852" y="133083"/>
                    <a:pt x="276897" y="173865"/>
                    <a:pt x="197477" y="270457"/>
                  </a:cubicBezTo>
                  <a:cubicBezTo>
                    <a:pt x="118057" y="367049"/>
                    <a:pt x="60102" y="551646"/>
                    <a:pt x="30051" y="669702"/>
                  </a:cubicBezTo>
                  <a:cubicBezTo>
                    <a:pt x="0" y="787758"/>
                    <a:pt x="6440" y="886497"/>
                    <a:pt x="17172" y="978795"/>
                  </a:cubicBezTo>
                  <a:cubicBezTo>
                    <a:pt x="27905" y="1071094"/>
                    <a:pt x="36491" y="1167685"/>
                    <a:pt x="94446" y="1223493"/>
                  </a:cubicBezTo>
                  <a:cubicBezTo>
                    <a:pt x="152401" y="1279301"/>
                    <a:pt x="240406" y="1296473"/>
                    <a:pt x="364902" y="1313645"/>
                  </a:cubicBezTo>
                  <a:cubicBezTo>
                    <a:pt x="489398" y="1330817"/>
                    <a:pt x="648237" y="1315792"/>
                    <a:pt x="841420" y="1326524"/>
                  </a:cubicBezTo>
                  <a:cubicBezTo>
                    <a:pt x="1034603" y="1337257"/>
                    <a:pt x="1360868" y="1378040"/>
                    <a:pt x="1524000" y="1378040"/>
                  </a:cubicBezTo>
                  <a:cubicBezTo>
                    <a:pt x="1687132" y="1378040"/>
                    <a:pt x="1762260" y="1367307"/>
                    <a:pt x="1820215" y="1326524"/>
                  </a:cubicBezTo>
                  <a:cubicBezTo>
                    <a:pt x="1878170" y="1285741"/>
                    <a:pt x="1860998" y="1202028"/>
                    <a:pt x="1871730" y="1133341"/>
                  </a:cubicBezTo>
                  <a:cubicBezTo>
                    <a:pt x="1882462" y="1064654"/>
                    <a:pt x="1891048" y="1010991"/>
                    <a:pt x="1884609" y="914400"/>
                  </a:cubicBezTo>
                  <a:cubicBezTo>
                    <a:pt x="1878170" y="817809"/>
                    <a:pt x="1833093" y="553792"/>
                    <a:pt x="1833093" y="553792"/>
                  </a:cubicBezTo>
                  <a:lnTo>
                    <a:pt x="1833093" y="553792"/>
                  </a:lnTo>
                  <a:lnTo>
                    <a:pt x="1871730" y="592429"/>
                  </a:lnTo>
                  <a:close/>
                </a:path>
              </a:pathLst>
            </a:cu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1800" y="647700"/>
          <a:ext cx="6235700" cy="5203825"/>
        </p:xfrm>
        <a:graphic>
          <a:graphicData uri="http://schemas.openxmlformats.org/presentationml/2006/ole">
            <p:oleObj spid="_x0000_s1028" name="Dokument" r:id="rId3" imgW="6162675" imgH="5144643" progId="Word.Document.12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00033" y="214290"/>
            <a:ext cx="845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Opis matematyczny geometrii</a:t>
            </a:r>
            <a:r>
              <a:rPr lang="pl-PL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(koła walcowe, zęby proste,  </a:t>
            </a:r>
            <a:r>
              <a:rPr lang="pl-PL" sz="2400" i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= 0)</a:t>
            </a:r>
            <a:endParaRPr lang="pl-PL" sz="2400" b="1" i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7158" y="528638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średnica podziałowa</a:t>
            </a:r>
          </a:p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nominalny kąt </a:t>
            </a:r>
            <a:r>
              <a:rPr lang="pl-PL" sz="2400" i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przyporu</a:t>
            </a:r>
            <a:endParaRPr lang="pl-PL" sz="2400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moduł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[mm] (znormalizowany)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a –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podstawowa odległość osi kół</a:t>
            </a:r>
            <a:endParaRPr lang="pl-PL" sz="2400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00892" y="2783644"/>
            <a:ext cx="1428760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d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800" i="1" dirty="0" err="1" smtClean="0">
                <a:latin typeface="Times New Roman"/>
                <a:cs typeface="Times New Roman"/>
              </a:rPr>
              <a:t>z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15074" y="3357562"/>
            <a:ext cx="2714644" cy="5232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a =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+ z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86446" y="4516871"/>
            <a:ext cx="3071834" cy="224676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d +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= d –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        h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ym</a:t>
            </a:r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800" i="1" dirty="0" err="1" smtClean="0">
                <a:latin typeface="Times New Roman" pitchFamily="18" charset="0"/>
                <a:cs typeface="Times New Roman" pitchFamily="18" charset="0"/>
              </a:rPr>
              <a:t>ym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+ c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y –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wsp.wys.zęba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C:\Documents and Settings\TSzopa\Moje dokumenty\Dydaktyka\PKM - rysunki\rys. 9.30.jpg"/>
          <p:cNvPicPr>
            <a:picLocks noChangeAspect="1" noChangeArrowheads="1"/>
          </p:cNvPicPr>
          <p:nvPr/>
        </p:nvPicPr>
        <p:blipFill>
          <a:blip r:embed="rId3" cstate="print"/>
          <a:srcRect l="7148" t="9864" r="7366" b="8555"/>
          <a:stretch>
            <a:fillRect/>
          </a:stretch>
        </p:blipFill>
        <p:spPr bwMode="auto">
          <a:xfrm>
            <a:off x="1202941" y="480060"/>
            <a:ext cx="5780390" cy="3794760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-446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Opis geometrii zazębienia i kół w przekładni ślimakowej</a:t>
            </a:r>
            <a:endParaRPr lang="pl-PL" sz="28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2920" y="4160520"/>
            <a:ext cx="7955280" cy="2677656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Zalety: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możliwość uzyskania dużych przełożeń (50 i więcej)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równomierność przenoszenia ruchu i cichobieżność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Wady: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duże straty energetyczne w strefie zazębienia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nagrzewanie się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160520" y="1021080"/>
            <a:ext cx="1722120" cy="929640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066800" y="975360"/>
            <a:ext cx="1905000" cy="990600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800" y="213360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Krotność zwojów ślimaka – to liczba zębów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. Zwykle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1÷7.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3880" y="1188720"/>
            <a:ext cx="1247775" cy="409575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65760" y="2423160"/>
            <a:ext cx="76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– kąt wzniosu linii zęba na walcu podziałowym. Z powodu trudności wykonawczych zwykle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&lt; 25°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1120" y="1143000"/>
            <a:ext cx="1238250" cy="742950"/>
          </a:xfrm>
          <a:prstGeom prst="rect">
            <a:avLst/>
          </a:prstGeom>
          <a:noFill/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" y="4358640"/>
            <a:ext cx="2219325" cy="409575"/>
          </a:xfrm>
          <a:prstGeom prst="rect">
            <a:avLst/>
          </a:prstGeom>
          <a:noFill/>
        </p:spPr>
      </p:pic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036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3779" y="4034443"/>
            <a:ext cx="2695575" cy="809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Obiekt 2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4451" name="Równanie" r:id="rId7" imgW="114151" imgH="215619" progId="Equation.3">
              <p:embed/>
            </p:oleObj>
          </a:graphicData>
        </a:graphic>
      </p:graphicFrame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914392" y="5361713"/>
            <a:ext cx="5818916" cy="858982"/>
            <a:chOff x="955957" y="5250873"/>
            <a:chExt cx="5818916" cy="858982"/>
          </a:xfrm>
        </p:grpSpPr>
        <p:pic>
          <p:nvPicPr>
            <p:cNvPr id="1044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5957" y="5250873"/>
              <a:ext cx="2449690" cy="858982"/>
            </a:xfrm>
            <a:prstGeom prst="rect">
              <a:avLst/>
            </a:prstGeom>
            <a:noFill/>
          </p:spPr>
        </p:pic>
        <p:sp>
          <p:nvSpPr>
            <p:cNvPr id="30" name="pole tekstowe 29"/>
            <p:cNvSpPr txBox="1"/>
            <p:nvPr/>
          </p:nvSpPr>
          <p:spPr>
            <a:xfrm>
              <a:off x="3519055" y="5403273"/>
              <a:ext cx="325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−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dotyczy ślimacznicy</a:t>
              </a:r>
              <a:endParaRPr lang="pl-PL" dirty="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206240" y="1036320"/>
            <a:ext cx="2377440" cy="1051560"/>
          </a:xfrm>
          <a:prstGeom prst="rect">
            <a:avLst/>
          </a:prstGeom>
          <a:solidFill>
            <a:srgbClr val="FFFFCC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09600" y="1051560"/>
            <a:ext cx="2377440" cy="1051560"/>
          </a:xfrm>
          <a:prstGeom prst="rect">
            <a:avLst/>
          </a:prstGeom>
          <a:solidFill>
            <a:srgbClr val="FFFFCC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52</a:t>
            </a:fld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441960" y="213360"/>
            <a:ext cx="7581578" cy="1773555"/>
            <a:chOff x="259080" y="3870960"/>
            <a:chExt cx="7581578" cy="1773555"/>
          </a:xfrm>
        </p:grpSpPr>
        <p:sp>
          <p:nvSpPr>
            <p:cNvPr id="4" name="pole tekstowe 3"/>
            <p:cNvSpPr txBox="1"/>
            <p:nvPr/>
          </p:nvSpPr>
          <p:spPr>
            <a:xfrm>
              <a:off x="259080" y="3870960"/>
              <a:ext cx="75815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rPr>
                <a:t>Sprawność w strefie zazębienia ślimaka i ślimacznicy</a:t>
              </a:r>
              <a:endParaRPr lang="pl-PL" sz="24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2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" y="4861560"/>
              <a:ext cx="1838325" cy="781050"/>
            </a:xfrm>
            <a:prstGeom prst="rect">
              <a:avLst/>
            </a:prstGeom>
            <a:noFill/>
          </p:spPr>
        </p:pic>
        <p:pic>
          <p:nvPicPr>
            <p:cNvPr id="6" name="Picture 2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2920" y="4815840"/>
              <a:ext cx="1838325" cy="828675"/>
            </a:xfrm>
            <a:prstGeom prst="rect">
              <a:avLst/>
            </a:prstGeom>
            <a:noFill/>
          </p:spPr>
        </p:pic>
      </p:grpSp>
      <p:pic>
        <p:nvPicPr>
          <p:cNvPr id="107522" name="Picture 2" descr="E:\Documents and Settings\tadeusz\Moje dokumenty\Dydaktyka\PKM\PKM III\rysunki do PKM\rysunki PKM\rys. 9.31.jpg"/>
          <p:cNvPicPr>
            <a:picLocks noChangeAspect="1" noChangeArrowheads="1"/>
          </p:cNvPicPr>
          <p:nvPr/>
        </p:nvPicPr>
        <p:blipFill>
          <a:blip r:embed="rId4" cstate="print"/>
          <a:srcRect l="11217" t="5403" r="9454" b="13763"/>
          <a:stretch>
            <a:fillRect/>
          </a:stretch>
        </p:blipFill>
        <p:spPr bwMode="auto">
          <a:xfrm>
            <a:off x="442451" y="2138516"/>
            <a:ext cx="5899355" cy="4719484"/>
          </a:xfrm>
          <a:prstGeom prst="rect">
            <a:avLst/>
          </a:prstGeom>
          <a:noFill/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433" y="3308555"/>
            <a:ext cx="1638300" cy="676275"/>
          </a:xfrm>
          <a:prstGeom prst="rect">
            <a:avLst/>
          </a:prstGeom>
          <a:noFill/>
        </p:spPr>
      </p:pic>
      <p:sp>
        <p:nvSpPr>
          <p:cNvPr id="12" name="Strzałka w dół 11"/>
          <p:cNvSpPr/>
          <p:nvPr/>
        </p:nvSpPr>
        <p:spPr>
          <a:xfrm rot="20078694">
            <a:off x="2246455" y="2274855"/>
            <a:ext cx="484632" cy="495229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E:\Documents and Settings\tadeusz\Moje dokumenty\Dydaktyka\PKM\PKM III\rysunki do PKM\rysunki PKM\rys. 9.32.jpg"/>
          <p:cNvPicPr>
            <a:picLocks noChangeAspect="1" noChangeArrowheads="1"/>
          </p:cNvPicPr>
          <p:nvPr/>
        </p:nvPicPr>
        <p:blipFill>
          <a:blip r:embed="rId2" cstate="print"/>
          <a:srcRect l="6143" t="3309" r="9777" b="6045"/>
          <a:stretch>
            <a:fillRect/>
          </a:stretch>
        </p:blipFill>
        <p:spPr bwMode="auto">
          <a:xfrm>
            <a:off x="-18195" y="2168014"/>
            <a:ext cx="5716139" cy="4675237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53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04750" y="-14748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Zadanie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7984" y="32742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Bęben wciągarki jest napędzany przez silnik elektryczny za pośrednictwem przekładni ślimakowej. Maksymalny ciężar podnoszonego ładunku wynosi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Q.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projekcie koncepcyjnym przekładni zostały ustalone najważniejsze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wiel-kości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charakteryzujące przekładnię. Współczynnik tarcia na powierzchniach zębów jest równy </a:t>
            </a:r>
            <a:r>
              <a:rPr lang="pl-PL" sz="2200" i="1" dirty="0" smtClean="0">
                <a:latin typeface="Times New Roman" pitchFamily="18" charset="0"/>
                <a:cs typeface="Times New Roman" pitchFamily="18" charset="0"/>
              </a:rPr>
              <a:t>µ.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Należy: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26310" y="4468761"/>
            <a:ext cx="47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265174" y="2094271"/>
            <a:ext cx="3878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192088"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wyznaczyć moment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na wałku silnika potrzebny do podnoszenia ładunku,</a:t>
            </a:r>
          </a:p>
          <a:p>
            <a:pPr marL="457200" indent="-192088">
              <a:buFontTx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sprawdzić, czy przekładnia jest samohamowna.</a:t>
            </a:r>
          </a:p>
          <a:p>
            <a:pPr marL="457200" indent="-457200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Dane liczbowe: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= 3,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= 68, </a:t>
            </a:r>
          </a:p>
          <a:p>
            <a:pPr marL="457200" indent="-457200"/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     m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= 4 mm,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= 48 mm, </a:t>
            </a:r>
          </a:p>
          <a:p>
            <a:pPr marL="457200" indent="-457200"/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     D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= 600 mm,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µ =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0,025,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     Q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= 1200 N.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643716" y="5447064"/>
            <a:ext cx="3097161" cy="923330"/>
            <a:chOff x="5643716" y="5191432"/>
            <a:chExt cx="3097161" cy="923330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643716" y="5191432"/>
              <a:ext cx="3097161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1)   </a:t>
              </a:r>
              <a:r>
                <a:rPr lang="pl-PL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= 17,6 </a:t>
              </a:r>
              <a:r>
                <a:rPr lang="pl-PL" dirty="0" err="1" smtClean="0">
                  <a:latin typeface="Times New Roman" pitchFamily="18" charset="0"/>
                  <a:cs typeface="Times New Roman" pitchFamily="18" charset="0"/>
                </a:rPr>
                <a:t>N∙m</a:t>
              </a:r>
              <a:endParaRPr lang="pl-PL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arenR" startAt="2"/>
              </a:pP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tg </a:t>
              </a:r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γ</a:t>
              </a:r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= 0,25     tg     = 0,027</a:t>
              </a:r>
            </a:p>
            <a:p>
              <a:pPr marL="342900" indent="-342900"/>
              <a:r>
                <a:rPr lang="pl-PL" dirty="0" smtClean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pl-PL" dirty="0" err="1" smtClean="0">
                  <a:latin typeface="Times New Roman" pitchFamily="18" charset="0"/>
                  <a:cs typeface="Times New Roman" pitchFamily="18" charset="0"/>
                </a:rPr>
                <a:t>niesamohamowna</a:t>
              </a:r>
              <a:endParaRPr lang="pl-PL" dirty="0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1347" y="5540477"/>
              <a:ext cx="214098" cy="3293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E:\Documents and Settings\tadeusz\Moje dokumenty\Dydaktyka\PKM\PKM III\rysunki do PKM\rysunki PKM\rys. 9.33.jpg"/>
          <p:cNvPicPr>
            <a:picLocks noChangeAspect="1" noChangeArrowheads="1"/>
          </p:cNvPicPr>
          <p:nvPr/>
        </p:nvPicPr>
        <p:blipFill>
          <a:blip r:embed="rId2" cstate="print"/>
          <a:srcRect l="2850" t="6955" r="3548" b="5716"/>
          <a:stretch>
            <a:fillRect/>
          </a:stretch>
        </p:blipFill>
        <p:spPr bwMode="auto">
          <a:xfrm>
            <a:off x="870996" y="1607575"/>
            <a:ext cx="7176288" cy="3775586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54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74320" y="-4465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Problemy projektowania przekładni obiegowych</a:t>
            </a:r>
            <a:endParaRPr lang="pl-PL" sz="28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8600" y="594360"/>
            <a:ext cx="816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Przekładnie, w których oś przynajmniej jednego koła obraca się względem korpusu. </a:t>
            </a:r>
            <a:r>
              <a:rPr lang="pl-PL" sz="2400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Przekładnie planetarne.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41960" y="5444112"/>
            <a:ext cx="835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Zalety: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duże przełożenia,  przy jednocześnie dużych sprawnościach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małe wymiary i ciężary, przy jednocześnie dużych mocach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1"/>
          <p:cNvGrpSpPr/>
          <p:nvPr/>
        </p:nvGrpSpPr>
        <p:grpSpPr>
          <a:xfrm>
            <a:off x="367297" y="0"/>
            <a:ext cx="8589466" cy="6858000"/>
            <a:chOff x="367297" y="0"/>
            <a:chExt cx="8589466" cy="6858000"/>
          </a:xfrm>
        </p:grpSpPr>
        <p:sp>
          <p:nvSpPr>
            <p:cNvPr id="3" name="pole tekstowe 2"/>
            <p:cNvSpPr txBox="1"/>
            <p:nvPr/>
          </p:nvSpPr>
          <p:spPr>
            <a:xfrm>
              <a:off x="367297" y="791071"/>
              <a:ext cx="1761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Przekładnia główna</a:t>
              </a:r>
              <a:endParaRPr lang="pl-PL" dirty="0"/>
            </a:p>
          </p:txBody>
        </p:sp>
        <p:pic>
          <p:nvPicPr>
            <p:cNvPr id="27650" name="Picture 2" descr="C:\Users\Tadeusz\Desktop\rys. a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1176" y="0"/>
              <a:ext cx="4861648" cy="6858000"/>
            </a:xfrm>
            <a:prstGeom prst="rect">
              <a:avLst/>
            </a:prstGeom>
            <a:noFill/>
          </p:spPr>
        </p:pic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2394857" y="2447112"/>
              <a:ext cx="1772192" cy="6487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 wirnika nośnego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3187338" y="3540043"/>
              <a:ext cx="653145" cy="444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883922" y="4280267"/>
              <a:ext cx="1593669" cy="957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 napędzający (od silnika)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6927673" y="3505200"/>
              <a:ext cx="1593669" cy="70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1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planetarna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Łącznik prosty 9"/>
            <p:cNvCxnSpPr/>
            <p:nvPr/>
          </p:nvCxnSpPr>
          <p:spPr>
            <a:xfrm flipV="1">
              <a:off x="5159829" y="3722914"/>
              <a:ext cx="1005840" cy="5486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flipV="1">
              <a:off x="5956663" y="3683726"/>
              <a:ext cx="313508" cy="16981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6126480" y="4310743"/>
              <a:ext cx="222069" cy="248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6962507" y="4297681"/>
              <a:ext cx="1593669" cy="70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przekładnia kątowa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7184571" y="5146768"/>
              <a:ext cx="1772192" cy="11887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wałek wyjściowy do napędu śmigła ogonowego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6244046" y="6257109"/>
              <a:ext cx="248194" cy="444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18"/>
            <p:cNvCxnSpPr/>
            <p:nvPr/>
          </p:nvCxnSpPr>
          <p:spPr>
            <a:xfrm rot="5400000" flipH="1" flipV="1">
              <a:off x="5597435" y="5205549"/>
              <a:ext cx="666205" cy="5747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rostokąt 20"/>
            <p:cNvSpPr/>
            <p:nvPr/>
          </p:nvSpPr>
          <p:spPr>
            <a:xfrm>
              <a:off x="6008914" y="4990011"/>
              <a:ext cx="391886" cy="41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y 22"/>
            <p:cNvCxnSpPr/>
            <p:nvPr/>
          </p:nvCxnSpPr>
          <p:spPr>
            <a:xfrm rot="10800000">
              <a:off x="3696790" y="2769327"/>
              <a:ext cx="483325" cy="3004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trzałka w lewo 23"/>
            <p:cNvSpPr/>
            <p:nvPr/>
          </p:nvSpPr>
          <p:spPr>
            <a:xfrm rot="20688134">
              <a:off x="6400800" y="3670664"/>
              <a:ext cx="457200" cy="339634"/>
            </a:xfrm>
            <a:prstGeom prst="lef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Strzałka w lewo 24"/>
            <p:cNvSpPr/>
            <p:nvPr/>
          </p:nvSpPr>
          <p:spPr>
            <a:xfrm rot="20187405">
              <a:off x="6146860" y="4580925"/>
              <a:ext cx="849238" cy="277870"/>
            </a:xfrm>
            <a:prstGeom prst="lef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y 26"/>
            <p:cNvCxnSpPr/>
            <p:nvPr/>
          </p:nvCxnSpPr>
          <p:spPr>
            <a:xfrm flipV="1">
              <a:off x="6792686" y="5434149"/>
              <a:ext cx="457200" cy="33963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rostokąt 27"/>
            <p:cNvSpPr/>
            <p:nvPr/>
          </p:nvSpPr>
          <p:spPr>
            <a:xfrm rot="2760000">
              <a:off x="2783415" y="4060186"/>
              <a:ext cx="431075" cy="120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 rot="16200000" flipV="1">
              <a:off x="2246812" y="4754880"/>
              <a:ext cx="679269" cy="313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56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28600" y="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Przy projektowaniu – prócz typowych, także inne problemy,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np.: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- wyznaczenie przełożenia przekładni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- zapewnienie spełnienia warunków konstrukcyjnych </a:t>
            </a:r>
          </a:p>
          <a:p>
            <a:pPr marL="990600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współosiowości</a:t>
            </a:r>
          </a:p>
          <a:p>
            <a:pPr marL="990600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sąsiedztwa</a:t>
            </a:r>
          </a:p>
          <a:p>
            <a:pPr marL="990600">
              <a:buFont typeface="Arial" pitchFamily="34" charset="0"/>
              <a:buChar char="•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równomiernego rozmieszczenia kół obiegowych</a:t>
            </a:r>
          </a:p>
          <a:p>
            <a:pPr marL="274638">
              <a:buFontTx/>
              <a:buChar char="-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określenie przepływu mocy poszczególnymi drogami i obciążeń</a:t>
            </a:r>
          </a:p>
          <a:p>
            <a:pPr marL="274638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elementów przekładni.       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3360" y="2987040"/>
            <a:ext cx="789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Przełożenie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- np. metoda graficzno-analityczna (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Kutzbacha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pl-PL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trzałka w dół 5"/>
          <p:cNvSpPr/>
          <p:nvPr/>
        </p:nvSpPr>
        <p:spPr>
          <a:xfrm rot="1035538">
            <a:off x="4021784" y="3463163"/>
            <a:ext cx="1167697" cy="577163"/>
          </a:xfrm>
          <a:prstGeom prst="downArrow">
            <a:avLst/>
          </a:prstGeom>
          <a:solidFill>
            <a:srgbClr val="FFFFCC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3580" y="5791200"/>
            <a:ext cx="2590800" cy="800100"/>
          </a:xfrm>
          <a:prstGeom prst="rect">
            <a:avLst/>
          </a:prstGeom>
          <a:noFill/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258843" y="4069080"/>
            <a:ext cx="5924787" cy="2788920"/>
            <a:chOff x="258843" y="4069080"/>
            <a:chExt cx="5924787" cy="2788920"/>
          </a:xfrm>
        </p:grpSpPr>
        <p:pic>
          <p:nvPicPr>
            <p:cNvPr id="105474" name="Picture 2" descr="C:\Documents and Settings\TSzopa\Moje dokumenty\Dydaktyka\PKM - rysunki\rys. 9.35.jpg"/>
            <p:cNvPicPr>
              <a:picLocks noChangeAspect="1" noChangeArrowheads="1"/>
            </p:cNvPicPr>
            <p:nvPr/>
          </p:nvPicPr>
          <p:blipFill>
            <a:blip r:embed="rId3" cstate="print"/>
            <a:srcRect l="13819" t="17178" r="7522" b="18712"/>
            <a:stretch>
              <a:fillRect/>
            </a:stretch>
          </p:blipFill>
          <p:spPr bwMode="auto">
            <a:xfrm>
              <a:off x="258843" y="4069080"/>
              <a:ext cx="5924787" cy="2788920"/>
            </a:xfrm>
            <a:prstGeom prst="rect">
              <a:avLst/>
            </a:prstGeom>
            <a:noFill/>
          </p:spPr>
        </p:pic>
        <p:grpSp>
          <p:nvGrpSpPr>
            <p:cNvPr id="27" name="Grupa 26"/>
            <p:cNvGrpSpPr/>
            <p:nvPr/>
          </p:nvGrpSpPr>
          <p:grpSpPr>
            <a:xfrm>
              <a:off x="4343400" y="4732021"/>
              <a:ext cx="1661160" cy="609604"/>
              <a:chOff x="4343400" y="4732021"/>
              <a:chExt cx="1661160" cy="609604"/>
            </a:xfrm>
          </p:grpSpPr>
          <p:sp>
            <p:nvSpPr>
              <p:cNvPr id="20" name="Trójkąt równoramienny 19"/>
              <p:cNvSpPr/>
              <p:nvPr/>
            </p:nvSpPr>
            <p:spPr>
              <a:xfrm rot="5400000">
                <a:off x="4944978" y="4659233"/>
                <a:ext cx="182883" cy="32846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>
                <a:off x="4354830" y="4823460"/>
                <a:ext cx="571500" cy="158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4343400" y="5246370"/>
                <a:ext cx="1428750" cy="158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rójkąt równoramienny 25"/>
              <p:cNvSpPr/>
              <p:nvPr/>
            </p:nvSpPr>
            <p:spPr>
              <a:xfrm rot="5400000">
                <a:off x="5748888" y="5085954"/>
                <a:ext cx="182883" cy="32846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E:\Documents and Settings\tadeusz\Moje dokumenty\Dydaktyka\PKM\PKM III\rysunki do PKM\rysunki PKM\rys. 9.15.jpg"/>
          <p:cNvPicPr>
            <a:picLocks noChangeAspect="1" noChangeArrowheads="1"/>
          </p:cNvPicPr>
          <p:nvPr/>
        </p:nvPicPr>
        <p:blipFill>
          <a:blip r:embed="rId2" cstate="print"/>
          <a:srcRect t="6668"/>
          <a:stretch>
            <a:fillRect/>
          </a:stretch>
        </p:blipFill>
        <p:spPr bwMode="auto">
          <a:xfrm>
            <a:off x="347068" y="250723"/>
            <a:ext cx="5098006" cy="2669457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7863" y="427703"/>
            <a:ext cx="337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przypadku zazębienia wewnętrznego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324137" y="1519084"/>
            <a:ext cx="2816973" cy="619432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0,5</a:t>
            </a:r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pl-PL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21226" y="5702924"/>
            <a:ext cx="5958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Moduł  jest  znormalizowany,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np.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m =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1,5;   2,0;   2,5;    3,0;   3,5;   4,0;   . . .      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65471" y="3361154"/>
            <a:ext cx="8672052" cy="1938992"/>
            <a:chOff x="265471" y="2491022"/>
            <a:chExt cx="8672052" cy="1938992"/>
          </a:xfrm>
        </p:grpSpPr>
        <p:sp>
          <p:nvSpPr>
            <p:cNvPr id="11" name="pole tekstowe 10"/>
            <p:cNvSpPr txBox="1"/>
            <p:nvPr/>
          </p:nvSpPr>
          <p:spPr>
            <a:xfrm>
              <a:off x="265471" y="2491022"/>
              <a:ext cx="77281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Zwykle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  -  </a:t>
              </a:r>
              <a:r>
                <a:rPr lang="pl-PL" sz="2400" dirty="0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zęby normalne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(zwykle w przekładniach)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Gdy :     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&gt; </a:t>
              </a:r>
              <a:r>
                <a:rPr lang="pl-PL" sz="2400" dirty="0" smtClean="0">
                  <a:latin typeface="Times New Roman"/>
                  <a:cs typeface="Times New Roman"/>
                </a:rPr>
                <a:t>1   -  </a:t>
              </a:r>
              <a:r>
                <a:rPr lang="pl-PL" sz="2400" dirty="0" smtClean="0">
                  <a:solidFill>
                    <a:srgbClr val="6600CC"/>
                  </a:solidFill>
                  <a:latin typeface="Times New Roman"/>
                  <a:cs typeface="Times New Roman"/>
                </a:rPr>
                <a:t>zęby wysokie </a:t>
              </a:r>
              <a:r>
                <a:rPr lang="pl-PL" sz="2400" dirty="0" smtClean="0">
                  <a:latin typeface="Times New Roman"/>
                  <a:cs typeface="Times New Roman"/>
                </a:rPr>
                <a:t>(np. w pompach zębatych)</a:t>
              </a:r>
            </a:p>
            <a:p>
              <a:r>
                <a:rPr lang="pl-PL" sz="2400" dirty="0" smtClean="0">
                  <a:latin typeface="Times New Roman"/>
                  <a:cs typeface="Times New Roman"/>
                </a:rPr>
                <a:t>               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y &lt; </a:t>
              </a:r>
              <a:r>
                <a:rPr lang="pl-PL" sz="2400" dirty="0" smtClean="0">
                  <a:latin typeface="Times New Roman"/>
                  <a:cs typeface="Times New Roman"/>
                </a:rPr>
                <a:t>1   -  </a:t>
              </a:r>
              <a:r>
                <a:rPr lang="pl-PL" sz="2400" dirty="0" smtClean="0">
                  <a:solidFill>
                    <a:srgbClr val="6600CC"/>
                  </a:solidFill>
                  <a:latin typeface="Times New Roman"/>
                  <a:cs typeface="Times New Roman"/>
                </a:rPr>
                <a:t>zęby niskie </a:t>
              </a:r>
              <a:r>
                <a:rPr lang="pl-PL" sz="2400" dirty="0" smtClean="0">
                  <a:latin typeface="Times New Roman"/>
                  <a:cs typeface="Times New Roman"/>
                </a:rPr>
                <a:t>(np. w </a:t>
              </a:r>
              <a:r>
                <a:rPr lang="pl-PL" sz="2400" dirty="0" err="1" smtClean="0">
                  <a:latin typeface="Times New Roman"/>
                  <a:cs typeface="Times New Roman"/>
                </a:rPr>
                <a:t>ewolwentowych</a:t>
              </a:r>
              <a:r>
                <a:rPr lang="pl-PL" sz="2400" dirty="0" smtClean="0">
                  <a:latin typeface="Times New Roman"/>
                  <a:cs typeface="Times New Roman"/>
                </a:rPr>
                <a:t> </a:t>
              </a:r>
            </a:p>
            <a:p>
              <a:r>
                <a:rPr lang="pl-PL" sz="2400" dirty="0" smtClean="0">
                  <a:latin typeface="Times New Roman"/>
                  <a:cs typeface="Times New Roman"/>
                </a:rPr>
                <a:t>                               połączeniach wielowypustowych, </a:t>
              </a:r>
            </a:p>
            <a:p>
              <a:r>
                <a:rPr lang="pl-PL" sz="2400" dirty="0" smtClean="0">
                  <a:latin typeface="Times New Roman"/>
                  <a:cs typeface="Times New Roman"/>
                </a:rPr>
                <a:t>                               w sprzęgłach zębatych)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Nawias klamrowy zamykający 12"/>
            <p:cNvSpPr/>
            <p:nvPr/>
          </p:nvSpPr>
          <p:spPr>
            <a:xfrm>
              <a:off x="7757640" y="3008671"/>
              <a:ext cx="162244" cy="12093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7999629" y="3296251"/>
              <a:ext cx="937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pl-PL" sz="2800" i="1" dirty="0" smtClean="0">
                  <a:latin typeface="Times New Roman"/>
                  <a:cs typeface="Times New Roman"/>
                </a:rPr>
                <a:t>≈ </a:t>
              </a:r>
              <a:r>
                <a:rPr lang="pl-PL" sz="2800" dirty="0" smtClean="0">
                  <a:latin typeface="Times New Roman"/>
                  <a:cs typeface="Times New Roman"/>
                </a:rPr>
                <a:t>1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605142" y="3582526"/>
            <a:ext cx="4719026" cy="812490"/>
          </a:xfrm>
          <a:prstGeom prst="round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14348" y="3786190"/>
            <a:ext cx="45803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Nominalny kąt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przyporu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2400" i="1" dirty="0" smtClean="0">
                <a:latin typeface="Times New Roman"/>
                <a:cs typeface="Times New Roman"/>
              </a:rPr>
              <a:t>α</a:t>
            </a:r>
            <a:r>
              <a:rPr lang="pl-PL" sz="2400" i="1" dirty="0" smtClean="0">
                <a:latin typeface="Times New Roman"/>
                <a:cs typeface="Times New Roman"/>
              </a:rPr>
              <a:t> = </a:t>
            </a:r>
            <a:r>
              <a:rPr lang="pl-PL" sz="2400" dirty="0" smtClean="0">
                <a:latin typeface="Times New Roman"/>
                <a:cs typeface="Times New Roman"/>
              </a:rPr>
              <a:t>20º</a:t>
            </a:r>
          </a:p>
          <a:p>
            <a:endParaRPr lang="pl-PL" sz="2400" dirty="0" smtClean="0">
              <a:latin typeface="Times New Roman"/>
              <a:cs typeface="Times New Roman"/>
            </a:endParaRPr>
          </a:p>
          <a:p>
            <a:endParaRPr lang="pl-PL" sz="2400" dirty="0" smtClean="0">
              <a:latin typeface="Times New Roman"/>
              <a:cs typeface="Times New Roman"/>
            </a:endParaRPr>
          </a:p>
          <a:p>
            <a:r>
              <a:rPr lang="pl-PL" sz="2400" dirty="0" smtClean="0">
                <a:latin typeface="Times New Roman"/>
                <a:cs typeface="Times New Roman"/>
              </a:rPr>
              <a:t>Przełożenie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763729" y="707922"/>
            <a:ext cx="4203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≤ </a:t>
            </a:r>
            <a:r>
              <a:rPr lang="pl-PL" sz="2400" i="1" dirty="0" smtClean="0">
                <a:latin typeface="Times New Roman"/>
                <a:cs typeface="Times New Roman"/>
              </a:rPr>
              <a:t>b </a:t>
            </a:r>
            <a:r>
              <a:rPr lang="pl-PL" sz="2400" dirty="0" smtClean="0">
                <a:latin typeface="Times New Roman"/>
                <a:cs typeface="Times New Roman"/>
              </a:rPr>
              <a:t>≤ 1,4</a:t>
            </a:r>
            <a:r>
              <a:rPr lang="pl-PL" sz="2400" i="1" dirty="0" smtClean="0">
                <a:latin typeface="Times New Roman"/>
                <a:cs typeface="Times New Roman"/>
              </a:rPr>
              <a:t>d</a:t>
            </a:r>
            <a:r>
              <a:rPr lang="pl-PL" sz="2400" baseline="-25000" dirty="0" smtClean="0">
                <a:latin typeface="Times New Roman"/>
                <a:cs typeface="Times New Roman"/>
              </a:rPr>
              <a:t>1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pl-PL" sz="2400" dirty="0" smtClean="0">
                <a:latin typeface="Times New Roman"/>
                <a:cs typeface="Times New Roman"/>
              </a:rPr>
              <a:t> m.in. w zależności od położenia koła w stosunku do podparć</a:t>
            </a:r>
            <a:r>
              <a:rPr lang="pl-PL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5" name="Grupa 24"/>
          <p:cNvGrpSpPr/>
          <p:nvPr/>
        </p:nvGrpSpPr>
        <p:grpSpPr>
          <a:xfrm>
            <a:off x="1371600" y="5353658"/>
            <a:ext cx="5272102" cy="960207"/>
            <a:chOff x="1371600" y="5043950"/>
            <a:chExt cx="5272102" cy="960207"/>
          </a:xfrm>
        </p:grpSpPr>
        <p:sp>
          <p:nvSpPr>
            <p:cNvPr id="22" name="Prostokąt 21"/>
            <p:cNvSpPr/>
            <p:nvPr/>
          </p:nvSpPr>
          <p:spPr>
            <a:xfrm>
              <a:off x="1371600" y="5073445"/>
              <a:ext cx="1607574" cy="825910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3878829" y="5043950"/>
              <a:ext cx="2256503" cy="884904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1428728" y="5357826"/>
              <a:ext cx="5214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dirty="0" smtClean="0"/>
            </a:p>
            <a:p>
              <a:endParaRPr lang="pl-PL" dirty="0"/>
            </a:p>
          </p:txBody>
        </p:sp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329" y="5147181"/>
              <a:ext cx="866775" cy="742950"/>
            </a:xfrm>
            <a:prstGeom prst="rect">
              <a:avLst/>
            </a:prstGeom>
            <a:noFill/>
          </p:spPr>
        </p:pic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2633" y="5073443"/>
              <a:ext cx="2305050" cy="809625"/>
            </a:xfrm>
            <a:prstGeom prst="rect">
              <a:avLst/>
            </a:prstGeom>
            <a:noFill/>
          </p:spPr>
        </p:pic>
        <p:sp>
          <p:nvSpPr>
            <p:cNvPr id="24" name="Strzałka w prawo 23"/>
            <p:cNvSpPr/>
            <p:nvPr/>
          </p:nvSpPr>
          <p:spPr>
            <a:xfrm>
              <a:off x="3082411" y="5235692"/>
              <a:ext cx="752168" cy="484632"/>
            </a:xfrm>
            <a:prstGeom prst="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68609" name="Picture 1" descr="E:\Documents and Settings\tadeusz\Moje dokumenty\Dydaktyka\PKM\PKM III\rysunki do PKM\rysunki PKM\rys. 9.16.jpg"/>
          <p:cNvPicPr>
            <a:picLocks noChangeAspect="1" noChangeArrowheads="1"/>
          </p:cNvPicPr>
          <p:nvPr/>
        </p:nvPicPr>
        <p:blipFill>
          <a:blip r:embed="rId4" cstate="print"/>
          <a:srcRect l="7648" t="7805" r="14118"/>
          <a:stretch>
            <a:fillRect/>
          </a:stretch>
        </p:blipFill>
        <p:spPr bwMode="auto">
          <a:xfrm>
            <a:off x="766314" y="188884"/>
            <a:ext cx="3584453" cy="314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ys.13 p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8858280" cy="528637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85720" y="71435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Przemieszczanie się</a:t>
            </a:r>
          </a:p>
          <a:p>
            <a:r>
              <a:rPr lang="pl-PL" sz="24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unktu </a:t>
            </a:r>
            <a:r>
              <a:rPr lang="pl-PL" sz="2400" dirty="0" err="1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przyporu</a:t>
            </a:r>
            <a:r>
              <a:rPr lang="pl-PL" sz="24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 (B)</a:t>
            </a:r>
            <a:endParaRPr lang="pl-PL" sz="24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4348" y="550070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RP – fragment odcinka 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przyporu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wzdłuż którego        	współpracuje ze sobą najmniejsza liczba par zębów</a:t>
            </a: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( gdy zęby proste, zwykle – jedna para)  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8</a:t>
            </a:fld>
            <a:endParaRPr lang="pl-PL" dirty="0"/>
          </a:p>
        </p:txBody>
      </p:sp>
      <p:grpSp>
        <p:nvGrpSpPr>
          <p:cNvPr id="21" name="Grupa 20"/>
          <p:cNvGrpSpPr/>
          <p:nvPr/>
        </p:nvGrpSpPr>
        <p:grpSpPr>
          <a:xfrm>
            <a:off x="3063240" y="2487354"/>
            <a:ext cx="3023700" cy="837186"/>
            <a:chOff x="3063240" y="2487354"/>
            <a:chExt cx="3023700" cy="837186"/>
          </a:xfrm>
        </p:grpSpPr>
        <p:cxnSp>
          <p:nvCxnSpPr>
            <p:cNvPr id="7" name="Łącznik prosty 6"/>
            <p:cNvCxnSpPr/>
            <p:nvPr/>
          </p:nvCxnSpPr>
          <p:spPr>
            <a:xfrm rot="60000" flipV="1">
              <a:off x="3282993" y="2487354"/>
              <a:ext cx="2801175" cy="81779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60000" flipV="1">
              <a:off x="3285765" y="2506750"/>
              <a:ext cx="2801175" cy="817790"/>
            </a:xfrm>
            <a:prstGeom prst="line">
              <a:avLst/>
            </a:prstGeom>
            <a:ln w="762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4440000">
              <a:off x="4252346" y="3017724"/>
              <a:ext cx="720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4440000">
              <a:off x="4977968" y="2821079"/>
              <a:ext cx="720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 rot="20700000">
              <a:off x="3063240" y="2529840"/>
              <a:ext cx="288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rgbClr val="00B0F0"/>
                  </a:solidFill>
                </a:rPr>
                <a:t>……………………………</a:t>
              </a:r>
            </a:p>
          </p:txBody>
        </p:sp>
        <p:cxnSp>
          <p:nvCxnSpPr>
            <p:cNvPr id="18" name="Łącznik prosty ze strzałką 17"/>
            <p:cNvCxnSpPr/>
            <p:nvPr/>
          </p:nvCxnSpPr>
          <p:spPr>
            <a:xfrm flipV="1">
              <a:off x="4861560" y="2636520"/>
              <a:ext cx="396240" cy="10668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 flipV="1">
              <a:off x="3596640" y="2971800"/>
              <a:ext cx="396240" cy="10668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3581400" y="257556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71AB-3559-4F0E-9387-4FABB559659F}" type="slidenum">
              <a:rPr lang="pl-PL" smtClean="0"/>
              <a:pPr/>
              <a:t>9</a:t>
            </a:fld>
            <a:endParaRPr lang="pl-PL" dirty="0"/>
          </a:p>
        </p:txBody>
      </p:sp>
      <p:grpSp>
        <p:nvGrpSpPr>
          <p:cNvPr id="1533" name="Grupa 1532"/>
          <p:cNvGrpSpPr/>
          <p:nvPr/>
        </p:nvGrpSpPr>
        <p:grpSpPr>
          <a:xfrm>
            <a:off x="0" y="-57875"/>
            <a:ext cx="9144000" cy="3159889"/>
            <a:chOff x="0" y="-57875"/>
            <a:chExt cx="9144000" cy="3159889"/>
          </a:xfrm>
        </p:grpSpPr>
        <p:sp>
          <p:nvSpPr>
            <p:cNvPr id="2" name="pole tekstowe 1"/>
            <p:cNvSpPr txBox="1"/>
            <p:nvPr/>
          </p:nvSpPr>
          <p:spPr>
            <a:xfrm>
              <a:off x="3634451" y="-57875"/>
              <a:ext cx="547483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W projekcie wstępnym przekładni zębatej walcowej o zębach prostych przewidziano: przełożenie 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5,2 i  odległość osi  </a:t>
              </a:r>
              <a:r>
                <a:rPr lang="pl-PL" sz="28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1400" i="1" dirty="0" err="1" smtClean="0">
                  <a:latin typeface="Times New Roman" pitchFamily="18" charset="0"/>
                  <a:cs typeface="Times New Roman" pitchFamily="18" charset="0"/>
                </a:rPr>
                <a:t>wym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= =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176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Moduł przyjęty wstępnie </a:t>
              </a:r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3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. Należy wyznaczyć wymiary poprzeczne kół oraz odległość ich osi.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0" y="11906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58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1525" name="Grupa 1524"/>
            <p:cNvGrpSpPr/>
            <p:nvPr/>
          </p:nvGrpSpPr>
          <p:grpSpPr>
            <a:xfrm>
              <a:off x="62123" y="78676"/>
              <a:ext cx="3445006" cy="3023338"/>
              <a:chOff x="62123" y="78676"/>
              <a:chExt cx="3445006" cy="3023338"/>
            </a:xfrm>
          </p:grpSpPr>
          <p:grpSp>
            <p:nvGrpSpPr>
              <p:cNvPr id="59" name="Grupa 58"/>
              <p:cNvGrpSpPr/>
              <p:nvPr/>
            </p:nvGrpSpPr>
            <p:grpSpPr>
              <a:xfrm>
                <a:off x="62123" y="78676"/>
                <a:ext cx="3433822" cy="3023338"/>
                <a:chOff x="2857304" y="1172890"/>
                <a:chExt cx="5181395" cy="4562007"/>
              </a:xfrm>
            </p:grpSpPr>
            <p:cxnSp>
              <p:nvCxnSpPr>
                <p:cNvPr id="88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4987070" y="2680429"/>
                  <a:ext cx="0" cy="88875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5378501" y="4894215"/>
                  <a:ext cx="651091" cy="6485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60" name="Łącznik prosty 59"/>
                <p:cNvCxnSpPr/>
                <p:nvPr/>
              </p:nvCxnSpPr>
              <p:spPr>
                <a:xfrm>
                  <a:off x="4852416" y="3633216"/>
                  <a:ext cx="1572768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AutoShape 36"/>
                <p:cNvCxnSpPr>
                  <a:cxnSpLocks noChangeShapeType="1"/>
                </p:cNvCxnSpPr>
                <p:nvPr/>
              </p:nvCxnSpPr>
              <p:spPr bwMode="auto">
                <a:xfrm>
                  <a:off x="3851920" y="4877577"/>
                  <a:ext cx="2063141" cy="0"/>
                </a:xfrm>
                <a:prstGeom prst="straightConnector1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4" y="4822116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8123" y="4955243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50" y="4815535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91149" y="4955243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41"/>
                <p:cNvCxnSpPr>
                  <a:cxnSpLocks noChangeShapeType="1"/>
                </p:cNvCxnSpPr>
                <p:nvPr/>
              </p:nvCxnSpPr>
              <p:spPr bwMode="auto">
                <a:xfrm>
                  <a:off x="5375045" y="2825528"/>
                  <a:ext cx="0" cy="243056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5269670" y="4503216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5266897" y="526164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1" name="Arc 50"/>
                <p:cNvSpPr>
                  <a:spLocks/>
                </p:cNvSpPr>
                <p:nvPr/>
              </p:nvSpPr>
              <p:spPr bwMode="auto">
                <a:xfrm flipV="1">
                  <a:off x="5652120" y="5416933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2" name="Arc 56"/>
                <p:cNvSpPr>
                  <a:spLocks/>
                </p:cNvSpPr>
                <p:nvPr/>
              </p:nvSpPr>
              <p:spPr bwMode="auto">
                <a:xfrm flipH="1" flipV="1">
                  <a:off x="5016240" y="5416933"/>
                  <a:ext cx="138652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73" name="AutoShape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96136" y="494690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04845" y="4938583"/>
                  <a:ext cx="0" cy="48944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75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4639" y="4489351"/>
                  <a:ext cx="1181314" cy="765359"/>
                </a:xfrm>
                <a:prstGeom prst="rect">
                  <a:avLst/>
                </a:prstGeom>
                <a:blipFill>
                  <a:blip r:embed="rId2">
                    <a:lum bright="-2000"/>
                  </a:blip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6" name="Rectangle 61"/>
                <p:cNvSpPr>
                  <a:spLocks noChangeArrowheads="1"/>
                </p:cNvSpPr>
                <p:nvPr/>
              </p:nvSpPr>
              <p:spPr bwMode="auto">
                <a:xfrm>
                  <a:off x="4504311" y="4686237"/>
                  <a:ext cx="191340" cy="3688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857304" y="3005395"/>
                  <a:ext cx="1605751" cy="1168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333678" y="4649639"/>
                  <a:ext cx="1072013" cy="579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silnik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80" name="AutoShape 7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859078" y="3843581"/>
                  <a:ext cx="759416" cy="883402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81" name="Grupa 89"/>
                <p:cNvGrpSpPr/>
                <p:nvPr/>
              </p:nvGrpSpPr>
              <p:grpSpPr>
                <a:xfrm>
                  <a:off x="6425433" y="2038817"/>
                  <a:ext cx="1091459" cy="2154651"/>
                  <a:chOff x="6900921" y="2550881"/>
                  <a:chExt cx="1091459" cy="2154651"/>
                </a:xfrm>
              </p:grpSpPr>
              <p:cxnSp>
                <p:nvCxnSpPr>
                  <p:cNvPr id="103" name="AutoShape 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0921" y="2550881"/>
                    <a:ext cx="0" cy="215465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4" name="AutoShape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80769" y="2550881"/>
                    <a:ext cx="0" cy="215465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5" name="AutoShape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14212" y="2555433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06" name="AutoShape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902928" y="4697585"/>
                    <a:ext cx="1078168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82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728330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83" name="AutoShape 2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878670" y="3551242"/>
                  <a:ext cx="22323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4" name="Rectangle 26"/>
                <p:cNvSpPr>
                  <a:spLocks noChangeArrowheads="1"/>
                </p:cNvSpPr>
                <p:nvPr/>
              </p:nvSpPr>
              <p:spPr bwMode="auto">
                <a:xfrm>
                  <a:off x="5993676" y="3407923"/>
                  <a:ext cx="237095" cy="47003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5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5271056" y="2816932"/>
                  <a:ext cx="20381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6" name="Arc 51"/>
                <p:cNvSpPr>
                  <a:spLocks/>
                </p:cNvSpPr>
                <p:nvPr/>
              </p:nvSpPr>
              <p:spPr bwMode="auto">
                <a:xfrm>
                  <a:off x="5652120" y="2560586"/>
                  <a:ext cx="140038" cy="14003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87" name="Arc 52"/>
                <p:cNvSpPr>
                  <a:spLocks/>
                </p:cNvSpPr>
                <p:nvPr/>
              </p:nvSpPr>
              <p:spPr bwMode="auto">
                <a:xfrm flipH="1">
                  <a:off x="4993752" y="2560586"/>
                  <a:ext cx="140038" cy="13865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89" name="AutoShape 54"/>
                <p:cNvCxnSpPr>
                  <a:cxnSpLocks noChangeShapeType="1"/>
                </p:cNvCxnSpPr>
                <p:nvPr/>
              </p:nvCxnSpPr>
              <p:spPr bwMode="auto">
                <a:xfrm>
                  <a:off x="5796136" y="2687111"/>
                  <a:ext cx="0" cy="88737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13332" y="1172890"/>
                  <a:ext cx="2848422" cy="1137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sprzęgło luźne      zębate</a:t>
                  </a:r>
                  <a:endParaRPr kumimoji="0" lang="pl-P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6198183" y="2474130"/>
                  <a:ext cx="1525545" cy="830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 zespół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700" i="1" dirty="0" smtClean="0">
                      <a:latin typeface="Times New Roman" pitchFamily="18" charset="0"/>
                    </a:rPr>
                    <a:t>roboczy</a:t>
                  </a:r>
                  <a:r>
                    <a:rPr kumimoji="0" lang="pl-PL" sz="17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7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328095" y="2689830"/>
                  <a:ext cx="553653" cy="497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z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2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3" name="AutoShape 7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5129043" y="2426289"/>
                  <a:ext cx="1719686" cy="337756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Arc 75"/>
                <p:cNvSpPr>
                  <a:spLocks/>
                </p:cNvSpPr>
                <p:nvPr/>
              </p:nvSpPr>
              <p:spPr bwMode="auto">
                <a:xfrm flipH="1">
                  <a:off x="4742823" y="4456075"/>
                  <a:ext cx="148358" cy="783383"/>
                </a:xfrm>
                <a:custGeom>
                  <a:avLst/>
                  <a:gdLst>
                    <a:gd name="G0" fmla="+- 21065 0 0"/>
                    <a:gd name="G1" fmla="+- 21600 0 0"/>
                    <a:gd name="G2" fmla="+- 21600 0 0"/>
                    <a:gd name="T0" fmla="*/ 0 w 42665"/>
                    <a:gd name="T1" fmla="*/ 16822 h 43200"/>
                    <a:gd name="T2" fmla="*/ 5247 w 42665"/>
                    <a:gd name="T3" fmla="*/ 36308 h 43200"/>
                    <a:gd name="T4" fmla="*/ 21065 w 4266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65" h="43200" fill="none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</a:path>
                    <a:path w="42665" h="43200" stroke="0" extrusionOk="0">
                      <a:moveTo>
                        <a:pt x="0" y="16822"/>
                      </a:moveTo>
                      <a:cubicBezTo>
                        <a:pt x="2231" y="6983"/>
                        <a:pt x="10976" y="-1"/>
                        <a:pt x="21065" y="0"/>
                      </a:cubicBezTo>
                      <a:cubicBezTo>
                        <a:pt x="32994" y="0"/>
                        <a:pt x="42665" y="9670"/>
                        <a:pt x="42665" y="21600"/>
                      </a:cubicBezTo>
                      <a:cubicBezTo>
                        <a:pt x="42665" y="33529"/>
                        <a:pt x="32994" y="43200"/>
                        <a:pt x="21065" y="43200"/>
                      </a:cubicBezTo>
                      <a:cubicBezTo>
                        <a:pt x="15063" y="43200"/>
                        <a:pt x="9333" y="40703"/>
                        <a:pt x="5246" y="36308"/>
                      </a:cubicBezTo>
                      <a:lnTo>
                        <a:pt x="21065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 type="triangle" w="sm" len="sm"/>
                  <a:tailEnd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9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70382" y="5050976"/>
                  <a:ext cx="713135" cy="6839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ω</a:t>
                  </a:r>
                  <a:r>
                    <a:rPr kumimoji="0" lang="pl-PL" b="0" u="none" strike="noStrike" cap="none" normalizeH="0" baseline="-25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1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97" name="Łącznik prosty 96"/>
                <p:cNvCxnSpPr/>
                <p:nvPr/>
              </p:nvCxnSpPr>
              <p:spPr>
                <a:xfrm>
                  <a:off x="5004888" y="3706967"/>
                  <a:ext cx="0" cy="111707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5796136" y="3705183"/>
                  <a:ext cx="0" cy="111707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5132832" y="2560320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151120" y="5553456"/>
                  <a:ext cx="5242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2028" y="370928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83898" y="3551132"/>
                  <a:ext cx="224616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81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7567282" y="4153219"/>
                  <a:ext cx="471417" cy="5199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a</a:t>
                  </a:r>
                  <a:endPara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809" name="Łącznik prosty 808"/>
              <p:cNvCxnSpPr/>
              <p:nvPr/>
            </p:nvCxnSpPr>
            <p:spPr>
              <a:xfrm>
                <a:off x="2118167" y="2534855"/>
                <a:ext cx="1388962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Łącznik prosty 810"/>
              <p:cNvCxnSpPr/>
              <p:nvPr/>
            </p:nvCxnSpPr>
            <p:spPr>
              <a:xfrm>
                <a:off x="2488553" y="1701480"/>
                <a:ext cx="960703" cy="1157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Łącznik prosty ze strzałką 812"/>
              <p:cNvCxnSpPr/>
              <p:nvPr/>
            </p:nvCxnSpPr>
            <p:spPr>
              <a:xfrm rot="5400000">
                <a:off x="3014410" y="2123952"/>
                <a:ext cx="822592" cy="80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5" name="Group 1396"/>
          <p:cNvGrpSpPr>
            <a:grpSpLocks/>
          </p:cNvGrpSpPr>
          <p:nvPr/>
        </p:nvGrpSpPr>
        <p:grpSpPr bwMode="auto">
          <a:xfrm>
            <a:off x="1344388" y="2731631"/>
            <a:ext cx="6397195" cy="4010619"/>
            <a:chOff x="2478" y="794"/>
            <a:chExt cx="5655" cy="3546"/>
          </a:xfrm>
        </p:grpSpPr>
        <p:cxnSp>
          <p:nvCxnSpPr>
            <p:cNvPr id="1267" name="AutoShape 1995"/>
            <p:cNvCxnSpPr>
              <a:cxnSpLocks noChangeShapeType="1"/>
            </p:cNvCxnSpPr>
            <p:nvPr/>
          </p:nvCxnSpPr>
          <p:spPr bwMode="auto">
            <a:xfrm>
              <a:off x="7284" y="2044"/>
              <a:ext cx="31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867" name="AutoShape 1500"/>
            <p:cNvCxnSpPr>
              <a:cxnSpLocks noChangeShapeType="1"/>
            </p:cNvCxnSpPr>
            <p:nvPr/>
          </p:nvCxnSpPr>
          <p:spPr bwMode="auto">
            <a:xfrm flipH="1">
              <a:off x="4263" y="2908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7" name="AutoShape 1528"/>
            <p:cNvCxnSpPr>
              <a:cxnSpLocks noChangeShapeType="1"/>
            </p:cNvCxnSpPr>
            <p:nvPr/>
          </p:nvCxnSpPr>
          <p:spPr bwMode="auto">
            <a:xfrm flipH="1" flipV="1">
              <a:off x="4262" y="2087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4" name="AutoShape 1535"/>
            <p:cNvCxnSpPr>
              <a:cxnSpLocks noChangeShapeType="1"/>
            </p:cNvCxnSpPr>
            <p:nvPr/>
          </p:nvCxnSpPr>
          <p:spPr bwMode="auto">
            <a:xfrm>
              <a:off x="4264" y="2133"/>
              <a:ext cx="47" cy="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2" name="AutoShape 1495"/>
            <p:cNvCxnSpPr>
              <a:cxnSpLocks noChangeShapeType="1"/>
            </p:cNvCxnSpPr>
            <p:nvPr/>
          </p:nvCxnSpPr>
          <p:spPr bwMode="auto">
            <a:xfrm>
              <a:off x="4275" y="2926"/>
              <a:ext cx="160" cy="2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45" name="AutoShape 1821"/>
            <p:cNvCxnSpPr>
              <a:cxnSpLocks noChangeShapeType="1"/>
            </p:cNvCxnSpPr>
            <p:nvPr/>
          </p:nvCxnSpPr>
          <p:spPr bwMode="auto">
            <a:xfrm flipH="1">
              <a:off x="4440" y="3211"/>
              <a:ext cx="0" cy="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7" name="AutoShape 1618"/>
            <p:cNvCxnSpPr>
              <a:cxnSpLocks noChangeShapeType="1"/>
            </p:cNvCxnSpPr>
            <p:nvPr/>
          </p:nvCxnSpPr>
          <p:spPr bwMode="auto">
            <a:xfrm flipH="1">
              <a:off x="5242" y="3107"/>
              <a:ext cx="14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00" name="AutoShape 2044"/>
            <p:cNvCxnSpPr>
              <a:cxnSpLocks noChangeShapeType="1"/>
            </p:cNvCxnSpPr>
            <p:nvPr/>
          </p:nvCxnSpPr>
          <p:spPr bwMode="auto">
            <a:xfrm>
              <a:off x="7350" y="1729"/>
              <a:ext cx="0" cy="167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8" name="AutoShape 1659"/>
            <p:cNvCxnSpPr>
              <a:cxnSpLocks noChangeShapeType="1"/>
            </p:cNvCxnSpPr>
            <p:nvPr/>
          </p:nvCxnSpPr>
          <p:spPr bwMode="auto">
            <a:xfrm>
              <a:off x="6161" y="1000"/>
              <a:ext cx="0" cy="24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4" name="AutoShape 1605"/>
            <p:cNvCxnSpPr>
              <a:cxnSpLocks noChangeShapeType="1"/>
            </p:cNvCxnSpPr>
            <p:nvPr/>
          </p:nvCxnSpPr>
          <p:spPr bwMode="auto">
            <a:xfrm>
              <a:off x="5284" y="1948"/>
              <a:ext cx="97" cy="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16" name="Rectangle 1397"/>
            <p:cNvSpPr>
              <a:spLocks noChangeArrowheads="1"/>
            </p:cNvSpPr>
            <p:nvPr/>
          </p:nvSpPr>
          <p:spPr bwMode="auto">
            <a:xfrm flipH="1">
              <a:off x="6163" y="2084"/>
              <a:ext cx="153" cy="981"/>
            </a:xfrm>
            <a:prstGeom prst="rect">
              <a:avLst/>
            </a:prstGeom>
            <a:blipFill>
              <a:blip r:embed="rId2">
                <a:lum bright="-5000"/>
              </a:blip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7" name="Arc 1398"/>
            <p:cNvSpPr>
              <a:spLocks/>
            </p:cNvSpPr>
            <p:nvPr/>
          </p:nvSpPr>
          <p:spPr bwMode="auto">
            <a:xfrm>
              <a:off x="2806" y="2288"/>
              <a:ext cx="172" cy="59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86 w 43200"/>
                <a:gd name="T1" fmla="*/ 42989 h 42989"/>
                <a:gd name="T2" fmla="*/ 39889 w 43200"/>
                <a:gd name="T3" fmla="*/ 33092 h 42989"/>
                <a:gd name="T4" fmla="*/ 21600 w 43200"/>
                <a:gd name="T5" fmla="*/ 21600 h 4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89" fill="none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</a:path>
                <a:path w="43200" h="42989" stroke="0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8" name="Text Box 1399"/>
            <p:cNvSpPr txBox="1">
              <a:spLocks noChangeArrowheads="1"/>
            </p:cNvSpPr>
            <p:nvPr/>
          </p:nvSpPr>
          <p:spPr bwMode="auto">
            <a:xfrm>
              <a:off x="2478" y="2093"/>
              <a:ext cx="494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ω</a:t>
              </a:r>
              <a:r>
                <a:rPr kumimoji="0" lang="pl-PL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19" name="AutoShape 1400"/>
            <p:cNvCxnSpPr>
              <a:cxnSpLocks noChangeShapeType="1"/>
            </p:cNvCxnSpPr>
            <p:nvPr/>
          </p:nvCxnSpPr>
          <p:spPr bwMode="auto">
            <a:xfrm flipH="1">
              <a:off x="3237" y="2883"/>
              <a:ext cx="195" cy="20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0" name="AutoShape 1401"/>
            <p:cNvCxnSpPr>
              <a:cxnSpLocks noChangeShapeType="1"/>
            </p:cNvCxnSpPr>
            <p:nvPr/>
          </p:nvCxnSpPr>
          <p:spPr bwMode="auto">
            <a:xfrm flipH="1">
              <a:off x="3263" y="3211"/>
              <a:ext cx="99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1" name="AutoShape 1402"/>
            <p:cNvCxnSpPr>
              <a:cxnSpLocks noChangeShapeType="1"/>
            </p:cNvCxnSpPr>
            <p:nvPr/>
          </p:nvCxnSpPr>
          <p:spPr bwMode="auto">
            <a:xfrm flipH="1">
              <a:off x="3240" y="2882"/>
              <a:ext cx="261" cy="2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2" name="AutoShape 1403"/>
            <p:cNvCxnSpPr>
              <a:cxnSpLocks noChangeShapeType="1"/>
            </p:cNvCxnSpPr>
            <p:nvPr/>
          </p:nvCxnSpPr>
          <p:spPr bwMode="auto">
            <a:xfrm flipH="1">
              <a:off x="3245" y="1958"/>
              <a:ext cx="0" cy="12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23" name="Rectangle 1404"/>
            <p:cNvSpPr>
              <a:spLocks noChangeArrowheads="1"/>
            </p:cNvSpPr>
            <p:nvPr/>
          </p:nvSpPr>
          <p:spPr bwMode="auto">
            <a:xfrm flipH="1">
              <a:off x="3216" y="2274"/>
              <a:ext cx="876" cy="60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24" name="AutoShape 1405"/>
            <p:cNvCxnSpPr>
              <a:cxnSpLocks noChangeShapeType="1"/>
            </p:cNvCxnSpPr>
            <p:nvPr/>
          </p:nvCxnSpPr>
          <p:spPr bwMode="auto">
            <a:xfrm flipH="1">
              <a:off x="5178" y="3024"/>
              <a:ext cx="157" cy="0"/>
            </a:xfrm>
            <a:prstGeom prst="straightConnector1">
              <a:avLst/>
            </a:prstGeom>
            <a:noFill/>
            <a:ln w="762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825" name="AutoShape 1406"/>
            <p:cNvCxnSpPr>
              <a:cxnSpLocks noChangeShapeType="1"/>
            </p:cNvCxnSpPr>
            <p:nvPr/>
          </p:nvCxnSpPr>
          <p:spPr bwMode="auto">
            <a:xfrm>
              <a:off x="5070" y="2977"/>
              <a:ext cx="109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6" name="AutoShape 1407"/>
            <p:cNvCxnSpPr>
              <a:cxnSpLocks noChangeShapeType="1"/>
            </p:cNvCxnSpPr>
            <p:nvPr/>
          </p:nvCxnSpPr>
          <p:spPr bwMode="auto">
            <a:xfrm flipH="1">
              <a:off x="4548" y="2147"/>
              <a:ext cx="0" cy="90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7" name="AutoShape 1408"/>
            <p:cNvCxnSpPr>
              <a:cxnSpLocks noChangeShapeType="1"/>
            </p:cNvCxnSpPr>
            <p:nvPr/>
          </p:nvCxnSpPr>
          <p:spPr bwMode="auto">
            <a:xfrm flipH="1">
              <a:off x="4868" y="2018"/>
              <a:ext cx="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8" name="AutoShape 1409"/>
            <p:cNvCxnSpPr>
              <a:cxnSpLocks noChangeShapeType="1"/>
            </p:cNvCxnSpPr>
            <p:nvPr/>
          </p:nvCxnSpPr>
          <p:spPr bwMode="auto">
            <a:xfrm flipH="1">
              <a:off x="4537" y="2154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29" name="Arc 1410"/>
            <p:cNvSpPr>
              <a:spLocks/>
            </p:cNvSpPr>
            <p:nvPr/>
          </p:nvSpPr>
          <p:spPr bwMode="auto">
            <a:xfrm rot="10800000" flipV="1">
              <a:off x="4456" y="2041"/>
              <a:ext cx="69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30" name="AutoShape 1411"/>
            <p:cNvCxnSpPr>
              <a:cxnSpLocks noChangeShapeType="1"/>
            </p:cNvCxnSpPr>
            <p:nvPr/>
          </p:nvCxnSpPr>
          <p:spPr bwMode="auto">
            <a:xfrm>
              <a:off x="4521" y="2042"/>
              <a:ext cx="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1" name="AutoShape 1412"/>
            <p:cNvCxnSpPr>
              <a:cxnSpLocks noChangeShapeType="1"/>
            </p:cNvCxnSpPr>
            <p:nvPr/>
          </p:nvCxnSpPr>
          <p:spPr bwMode="auto">
            <a:xfrm>
              <a:off x="4438" y="1953"/>
              <a:ext cx="53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2" name="AutoShape 1413"/>
            <p:cNvCxnSpPr>
              <a:cxnSpLocks noChangeShapeType="1"/>
            </p:cNvCxnSpPr>
            <p:nvPr/>
          </p:nvCxnSpPr>
          <p:spPr bwMode="auto">
            <a:xfrm>
              <a:off x="4477" y="1956"/>
              <a:ext cx="52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3" name="AutoShape 1414"/>
            <p:cNvCxnSpPr>
              <a:cxnSpLocks noChangeShapeType="1"/>
            </p:cNvCxnSpPr>
            <p:nvPr/>
          </p:nvCxnSpPr>
          <p:spPr bwMode="auto">
            <a:xfrm>
              <a:off x="4515" y="1959"/>
              <a:ext cx="53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4" name="AutoShape 1415"/>
            <p:cNvCxnSpPr>
              <a:cxnSpLocks noChangeShapeType="1"/>
            </p:cNvCxnSpPr>
            <p:nvPr/>
          </p:nvCxnSpPr>
          <p:spPr bwMode="auto">
            <a:xfrm>
              <a:off x="4550" y="1957"/>
              <a:ext cx="28" cy="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5" name="AutoShape 1416"/>
            <p:cNvCxnSpPr>
              <a:cxnSpLocks noChangeShapeType="1"/>
            </p:cNvCxnSpPr>
            <p:nvPr/>
          </p:nvCxnSpPr>
          <p:spPr bwMode="auto">
            <a:xfrm>
              <a:off x="4909" y="2015"/>
              <a:ext cx="0" cy="1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6" name="AutoShape 1417"/>
            <p:cNvCxnSpPr>
              <a:cxnSpLocks noChangeShapeType="1"/>
            </p:cNvCxnSpPr>
            <p:nvPr/>
          </p:nvCxnSpPr>
          <p:spPr bwMode="auto">
            <a:xfrm flipV="1">
              <a:off x="4911" y="2135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7" name="AutoShape 1418"/>
            <p:cNvCxnSpPr>
              <a:cxnSpLocks noChangeShapeType="1"/>
            </p:cNvCxnSpPr>
            <p:nvPr/>
          </p:nvCxnSpPr>
          <p:spPr bwMode="auto">
            <a:xfrm flipH="1" flipV="1">
              <a:off x="4872" y="3143"/>
              <a:ext cx="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8" name="AutoShape 1419"/>
            <p:cNvCxnSpPr>
              <a:cxnSpLocks noChangeShapeType="1"/>
            </p:cNvCxnSpPr>
            <p:nvPr/>
          </p:nvCxnSpPr>
          <p:spPr bwMode="auto">
            <a:xfrm flipV="1">
              <a:off x="4913" y="2987"/>
              <a:ext cx="0" cy="1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9" name="AutoShape 1420"/>
            <p:cNvCxnSpPr>
              <a:cxnSpLocks noChangeShapeType="1"/>
            </p:cNvCxnSpPr>
            <p:nvPr/>
          </p:nvCxnSpPr>
          <p:spPr bwMode="auto">
            <a:xfrm>
              <a:off x="4909" y="3026"/>
              <a:ext cx="5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40" name="Group 1421"/>
            <p:cNvGrpSpPr>
              <a:grpSpLocks/>
            </p:cNvGrpSpPr>
            <p:nvPr/>
          </p:nvGrpSpPr>
          <p:grpSpPr bwMode="auto">
            <a:xfrm flipH="1" flipV="1">
              <a:off x="4103" y="1932"/>
              <a:ext cx="182" cy="231"/>
              <a:chOff x="7898" y="2307"/>
              <a:chExt cx="182" cy="231"/>
            </a:xfrm>
          </p:grpSpPr>
          <p:grpSp>
            <p:nvGrpSpPr>
              <p:cNvPr id="1492" name="Group 1422"/>
              <p:cNvGrpSpPr>
                <a:grpSpLocks/>
              </p:cNvGrpSpPr>
              <p:nvPr/>
            </p:nvGrpSpPr>
            <p:grpSpPr bwMode="auto">
              <a:xfrm flipH="1">
                <a:off x="7898" y="2307"/>
                <a:ext cx="156" cy="231"/>
                <a:chOff x="4093" y="9717"/>
                <a:chExt cx="586" cy="866"/>
              </a:xfrm>
            </p:grpSpPr>
            <p:sp>
              <p:nvSpPr>
                <p:cNvPr id="1506" name="Arc 1423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07" name="Arc 1424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08" name="Arc 1425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1509" name="AutoShape 1426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0" name="AutoShape 1427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1" name="AutoShape 1428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2" name="AutoShape 1429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3" name="AutoShape 1430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4" name="AutoShape 1431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515" name="Arc 1432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16" name="Arc 1433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517" name="Arc 1434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493" name="AutoShape 1435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4" name="AutoShape 1436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5" name="AutoShape 1437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6" name="AutoShape 1438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8" name="AutoShape 1440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99" name="AutoShape 1441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0" name="AutoShape 1442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1" name="AutoShape 1443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2" name="AutoShape 1444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3" name="AutoShape 1445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4" name="AutoShape 1446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505" name="AutoShape 1447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841" name="Group 1448"/>
            <p:cNvGrpSpPr>
              <a:grpSpLocks/>
            </p:cNvGrpSpPr>
            <p:nvPr/>
          </p:nvGrpSpPr>
          <p:grpSpPr bwMode="auto">
            <a:xfrm flipH="1" flipV="1">
              <a:off x="4105" y="2993"/>
              <a:ext cx="184" cy="231"/>
              <a:chOff x="7896" y="2307"/>
              <a:chExt cx="184" cy="231"/>
            </a:xfrm>
          </p:grpSpPr>
          <p:grpSp>
            <p:nvGrpSpPr>
              <p:cNvPr id="1466" name="Group 1449"/>
              <p:cNvGrpSpPr>
                <a:grpSpLocks/>
              </p:cNvGrpSpPr>
              <p:nvPr/>
            </p:nvGrpSpPr>
            <p:grpSpPr bwMode="auto">
              <a:xfrm flipH="1">
                <a:off x="7898" y="2307"/>
                <a:ext cx="156" cy="231"/>
                <a:chOff x="4093" y="9717"/>
                <a:chExt cx="586" cy="866"/>
              </a:xfrm>
            </p:grpSpPr>
            <p:sp>
              <p:nvSpPr>
                <p:cNvPr id="1480" name="Arc 1450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81" name="Arc 1451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82" name="Arc 1452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1483" name="AutoShape 1453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4" name="AutoShape 1454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5" name="AutoShape 1455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6" name="AutoShape 1456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7" name="AutoShape 1457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88" name="AutoShape 1458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489" name="Arc 1459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90" name="Arc 1460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91" name="Arc 1461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467" name="AutoShape 1462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8" name="AutoShape 1463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9" name="AutoShape 1464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1" name="AutoShape 1466"/>
              <p:cNvCxnSpPr>
                <a:cxnSpLocks noChangeShapeType="1"/>
              </p:cNvCxnSpPr>
              <p:nvPr/>
            </p:nvCxnSpPr>
            <p:spPr bwMode="auto">
              <a:xfrm flipH="1">
                <a:off x="7896" y="2316"/>
                <a:ext cx="2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2" name="AutoShape 1467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3" name="AutoShape 1468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4" name="AutoShape 1469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5" name="AutoShape 1470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6" name="AutoShape 1471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7" name="AutoShape 1472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8" name="AutoShape 1473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79" name="AutoShape 1474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842" name="AutoShape 1475"/>
            <p:cNvCxnSpPr>
              <a:cxnSpLocks noChangeShapeType="1"/>
            </p:cNvCxnSpPr>
            <p:nvPr/>
          </p:nvCxnSpPr>
          <p:spPr bwMode="auto">
            <a:xfrm>
              <a:off x="4057" y="2044"/>
              <a:ext cx="27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843" name="AutoShape 1476"/>
            <p:cNvCxnSpPr>
              <a:cxnSpLocks noChangeShapeType="1"/>
            </p:cNvCxnSpPr>
            <p:nvPr/>
          </p:nvCxnSpPr>
          <p:spPr bwMode="auto">
            <a:xfrm>
              <a:off x="4047" y="3104"/>
              <a:ext cx="28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844" name="AutoShape 1477"/>
            <p:cNvCxnSpPr>
              <a:cxnSpLocks noChangeShapeType="1"/>
            </p:cNvCxnSpPr>
            <p:nvPr/>
          </p:nvCxnSpPr>
          <p:spPr bwMode="auto">
            <a:xfrm>
              <a:off x="4387" y="2944"/>
              <a:ext cx="148" cy="2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45" name="Rectangle 1478"/>
            <p:cNvSpPr>
              <a:spLocks noChangeArrowheads="1"/>
            </p:cNvSpPr>
            <p:nvPr/>
          </p:nvSpPr>
          <p:spPr bwMode="auto">
            <a:xfrm>
              <a:off x="4144" y="2247"/>
              <a:ext cx="403" cy="6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46" name="AutoShape 1479"/>
            <p:cNvCxnSpPr>
              <a:cxnSpLocks noChangeShapeType="1"/>
            </p:cNvCxnSpPr>
            <p:nvPr/>
          </p:nvCxnSpPr>
          <p:spPr bwMode="auto">
            <a:xfrm flipH="1">
              <a:off x="4541" y="2868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7" name="AutoShape 1480"/>
            <p:cNvCxnSpPr>
              <a:cxnSpLocks noChangeShapeType="1"/>
            </p:cNvCxnSpPr>
            <p:nvPr/>
          </p:nvCxnSpPr>
          <p:spPr bwMode="auto">
            <a:xfrm flipH="1">
              <a:off x="4541" y="3043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48" name="Arc 1481"/>
            <p:cNvSpPr>
              <a:spLocks/>
            </p:cNvSpPr>
            <p:nvPr/>
          </p:nvSpPr>
          <p:spPr bwMode="auto">
            <a:xfrm rot="10800000">
              <a:off x="4453" y="3048"/>
              <a:ext cx="68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49" name="AutoShape 1482"/>
            <p:cNvCxnSpPr>
              <a:cxnSpLocks noChangeShapeType="1"/>
            </p:cNvCxnSpPr>
            <p:nvPr/>
          </p:nvCxnSpPr>
          <p:spPr bwMode="auto">
            <a:xfrm flipV="1">
              <a:off x="4517" y="3115"/>
              <a:ext cx="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0" name="AutoShape 1483"/>
            <p:cNvCxnSpPr>
              <a:cxnSpLocks noChangeShapeType="1"/>
            </p:cNvCxnSpPr>
            <p:nvPr/>
          </p:nvCxnSpPr>
          <p:spPr bwMode="auto">
            <a:xfrm>
              <a:off x="4357" y="1756"/>
              <a:ext cx="49" cy="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1" name="AutoShape 1484"/>
            <p:cNvCxnSpPr>
              <a:cxnSpLocks noChangeShapeType="1"/>
            </p:cNvCxnSpPr>
            <p:nvPr/>
          </p:nvCxnSpPr>
          <p:spPr bwMode="auto">
            <a:xfrm>
              <a:off x="4312" y="1739"/>
              <a:ext cx="94" cy="1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2" name="AutoShape 1485"/>
            <p:cNvCxnSpPr>
              <a:cxnSpLocks noChangeShapeType="1"/>
            </p:cNvCxnSpPr>
            <p:nvPr/>
          </p:nvCxnSpPr>
          <p:spPr bwMode="auto">
            <a:xfrm>
              <a:off x="4292" y="1765"/>
              <a:ext cx="181" cy="3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3" name="AutoShape 1486"/>
            <p:cNvCxnSpPr>
              <a:cxnSpLocks noChangeShapeType="1"/>
            </p:cNvCxnSpPr>
            <p:nvPr/>
          </p:nvCxnSpPr>
          <p:spPr bwMode="auto">
            <a:xfrm>
              <a:off x="4292" y="1825"/>
              <a:ext cx="161" cy="2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4" name="AutoShape 1487"/>
            <p:cNvCxnSpPr>
              <a:cxnSpLocks noChangeShapeType="1"/>
            </p:cNvCxnSpPr>
            <p:nvPr/>
          </p:nvCxnSpPr>
          <p:spPr bwMode="auto">
            <a:xfrm>
              <a:off x="4292" y="1885"/>
              <a:ext cx="161" cy="2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5" name="AutoShape 1488"/>
            <p:cNvCxnSpPr>
              <a:cxnSpLocks noChangeShapeType="1"/>
            </p:cNvCxnSpPr>
            <p:nvPr/>
          </p:nvCxnSpPr>
          <p:spPr bwMode="auto">
            <a:xfrm>
              <a:off x="4261" y="3012"/>
              <a:ext cx="154" cy="2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6" name="AutoShape 1489"/>
            <p:cNvCxnSpPr>
              <a:cxnSpLocks noChangeShapeType="1"/>
            </p:cNvCxnSpPr>
            <p:nvPr/>
          </p:nvCxnSpPr>
          <p:spPr bwMode="auto">
            <a:xfrm>
              <a:off x="4277" y="3096"/>
              <a:ext cx="135" cy="2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7" name="AutoShape 1490"/>
            <p:cNvCxnSpPr>
              <a:cxnSpLocks noChangeShapeType="1"/>
            </p:cNvCxnSpPr>
            <p:nvPr/>
          </p:nvCxnSpPr>
          <p:spPr bwMode="auto">
            <a:xfrm>
              <a:off x="4296" y="2908"/>
              <a:ext cx="118" cy="2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9" name="AutoShape 1492"/>
            <p:cNvCxnSpPr>
              <a:cxnSpLocks noChangeShapeType="1"/>
            </p:cNvCxnSpPr>
            <p:nvPr/>
          </p:nvCxnSpPr>
          <p:spPr bwMode="auto">
            <a:xfrm>
              <a:off x="4296" y="3015"/>
              <a:ext cx="118" cy="2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0" name="AutoShape 1493"/>
            <p:cNvCxnSpPr>
              <a:cxnSpLocks noChangeShapeType="1"/>
            </p:cNvCxnSpPr>
            <p:nvPr/>
          </p:nvCxnSpPr>
          <p:spPr bwMode="auto">
            <a:xfrm>
              <a:off x="4296" y="3070"/>
              <a:ext cx="88" cy="1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1" name="AutoShape 1494"/>
            <p:cNvCxnSpPr>
              <a:cxnSpLocks noChangeShapeType="1"/>
            </p:cNvCxnSpPr>
            <p:nvPr/>
          </p:nvCxnSpPr>
          <p:spPr bwMode="auto">
            <a:xfrm>
              <a:off x="4267" y="2965"/>
              <a:ext cx="142" cy="2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3" name="AutoShape 1496"/>
            <p:cNvCxnSpPr>
              <a:cxnSpLocks noChangeShapeType="1"/>
            </p:cNvCxnSpPr>
            <p:nvPr/>
          </p:nvCxnSpPr>
          <p:spPr bwMode="auto">
            <a:xfrm>
              <a:off x="4349" y="2992"/>
              <a:ext cx="122" cy="21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4" name="AutoShape 1497"/>
            <p:cNvCxnSpPr>
              <a:cxnSpLocks noChangeShapeType="1"/>
            </p:cNvCxnSpPr>
            <p:nvPr/>
          </p:nvCxnSpPr>
          <p:spPr bwMode="auto">
            <a:xfrm>
              <a:off x="4381" y="2990"/>
              <a:ext cx="123" cy="2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5" name="AutoShape 1498"/>
            <p:cNvCxnSpPr>
              <a:cxnSpLocks noChangeShapeType="1"/>
            </p:cNvCxnSpPr>
            <p:nvPr/>
          </p:nvCxnSpPr>
          <p:spPr bwMode="auto">
            <a:xfrm>
              <a:off x="4518" y="3115"/>
              <a:ext cx="48" cy="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6" name="AutoShape 1499"/>
            <p:cNvCxnSpPr>
              <a:cxnSpLocks noChangeShapeType="1"/>
            </p:cNvCxnSpPr>
            <p:nvPr/>
          </p:nvCxnSpPr>
          <p:spPr bwMode="auto">
            <a:xfrm>
              <a:off x="4548" y="3115"/>
              <a:ext cx="24" cy="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68" name="Arc 1501"/>
            <p:cNvSpPr>
              <a:spLocks/>
            </p:cNvSpPr>
            <p:nvPr/>
          </p:nvSpPr>
          <p:spPr bwMode="auto">
            <a:xfrm rot="8100000">
              <a:off x="4093" y="2262"/>
              <a:ext cx="55" cy="51"/>
            </a:xfrm>
            <a:custGeom>
              <a:avLst/>
              <a:gdLst>
                <a:gd name="G0" fmla="+- 0 0 0"/>
                <a:gd name="G1" fmla="+- 19720 0 0"/>
                <a:gd name="G2" fmla="+- 21600 0 0"/>
                <a:gd name="T0" fmla="*/ 8813 w 20539"/>
                <a:gd name="T1" fmla="*/ 0 h 19720"/>
                <a:gd name="T2" fmla="*/ 20539 w 20539"/>
                <a:gd name="T3" fmla="*/ 13035 h 19720"/>
                <a:gd name="T4" fmla="*/ 0 w 20539"/>
                <a:gd name="T5" fmla="*/ 19720 h 19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9" h="19720" fill="none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</a:path>
                <a:path w="20539" h="19720" stroke="0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  <a:lnTo>
                    <a:pt x="0" y="197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9" name="Arc 1502"/>
            <p:cNvSpPr>
              <a:spLocks/>
            </p:cNvSpPr>
            <p:nvPr/>
          </p:nvSpPr>
          <p:spPr bwMode="auto">
            <a:xfrm rot="13500000" flipV="1">
              <a:off x="4099" y="2834"/>
              <a:ext cx="41" cy="48"/>
            </a:xfrm>
            <a:custGeom>
              <a:avLst/>
              <a:gdLst>
                <a:gd name="G0" fmla="+- 0 0 0"/>
                <a:gd name="G1" fmla="+- 21415 0 0"/>
                <a:gd name="G2" fmla="+- 21600 0 0"/>
                <a:gd name="T0" fmla="*/ 2821 w 21422"/>
                <a:gd name="T1" fmla="*/ 0 h 21415"/>
                <a:gd name="T2" fmla="*/ 21422 w 21422"/>
                <a:gd name="T3" fmla="*/ 18651 h 21415"/>
                <a:gd name="T4" fmla="*/ 0 w 21422"/>
                <a:gd name="T5" fmla="*/ 21415 h 2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2" h="21415" fill="none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</a:path>
                <a:path w="21422" h="21415" stroke="0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  <a:lnTo>
                    <a:pt x="0" y="2141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70" name="AutoShape 1503"/>
            <p:cNvCxnSpPr>
              <a:cxnSpLocks noChangeShapeType="1"/>
            </p:cNvCxnSpPr>
            <p:nvPr/>
          </p:nvCxnSpPr>
          <p:spPr bwMode="auto">
            <a:xfrm>
              <a:off x="4089" y="2274"/>
              <a:ext cx="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1" name="AutoShape 1504"/>
            <p:cNvCxnSpPr>
              <a:cxnSpLocks noChangeShapeType="1"/>
            </p:cNvCxnSpPr>
            <p:nvPr/>
          </p:nvCxnSpPr>
          <p:spPr bwMode="auto">
            <a:xfrm>
              <a:off x="4087" y="2881"/>
              <a:ext cx="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72" name="Group 1505"/>
            <p:cNvGrpSpPr>
              <a:grpSpLocks/>
            </p:cNvGrpSpPr>
            <p:nvPr/>
          </p:nvGrpSpPr>
          <p:grpSpPr bwMode="auto">
            <a:xfrm>
              <a:off x="4317" y="2893"/>
              <a:ext cx="184" cy="153"/>
              <a:chOff x="6801" y="3934"/>
              <a:chExt cx="222" cy="187"/>
            </a:xfrm>
          </p:grpSpPr>
          <p:sp>
            <p:nvSpPr>
              <p:cNvPr id="1458" name="AutoShape 1506"/>
              <p:cNvSpPr>
                <a:spLocks noChangeArrowheads="1"/>
              </p:cNvSpPr>
              <p:nvPr/>
            </p:nvSpPr>
            <p:spPr bwMode="auto">
              <a:xfrm>
                <a:off x="6868" y="3945"/>
                <a:ext cx="73" cy="94"/>
              </a:xfrm>
              <a:custGeom>
                <a:avLst/>
                <a:gdLst>
                  <a:gd name="G0" fmla="+- 3456 0 0"/>
                  <a:gd name="G1" fmla="+- 21600 0 3456"/>
                  <a:gd name="G2" fmla="*/ 3456 1 2"/>
                  <a:gd name="G3" fmla="+- 21600 0 G2"/>
                  <a:gd name="G4" fmla="+/ 3456 21600 2"/>
                  <a:gd name="G5" fmla="+/ G1 0 2"/>
                  <a:gd name="G6" fmla="*/ 21600 21600 3456"/>
                  <a:gd name="G7" fmla="*/ G6 1 2"/>
                  <a:gd name="G8" fmla="+- 21600 0 G7"/>
                  <a:gd name="G9" fmla="*/ 21600 1 2"/>
                  <a:gd name="G10" fmla="+- 3456 0 G9"/>
                  <a:gd name="G11" fmla="?: G10 G8 0"/>
                  <a:gd name="G12" fmla="?: G10 G7 21600"/>
                  <a:gd name="T0" fmla="*/ 19872 w 21600"/>
                  <a:gd name="T1" fmla="*/ 10800 h 21600"/>
                  <a:gd name="T2" fmla="*/ 10800 w 21600"/>
                  <a:gd name="T3" fmla="*/ 21600 h 21600"/>
                  <a:gd name="T4" fmla="*/ 1728 w 21600"/>
                  <a:gd name="T5" fmla="*/ 10800 h 21600"/>
                  <a:gd name="T6" fmla="*/ 10800 w 21600"/>
                  <a:gd name="T7" fmla="*/ 0 h 21600"/>
                  <a:gd name="T8" fmla="*/ 3528 w 21600"/>
                  <a:gd name="T9" fmla="*/ 3528 h 21600"/>
                  <a:gd name="T10" fmla="*/ 18072 w 21600"/>
                  <a:gd name="T11" fmla="*/ 1807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456" y="21600"/>
                    </a:lnTo>
                    <a:lnTo>
                      <a:pt x="181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459" name="AutoShape 1507"/>
              <p:cNvCxnSpPr>
                <a:cxnSpLocks noChangeShapeType="1"/>
              </p:cNvCxnSpPr>
              <p:nvPr/>
            </p:nvCxnSpPr>
            <p:spPr bwMode="auto">
              <a:xfrm flipH="1" flipV="1">
                <a:off x="7023" y="3934"/>
                <a:ext cx="0" cy="18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0" name="AutoShape 1508"/>
              <p:cNvCxnSpPr>
                <a:cxnSpLocks noChangeShapeType="1"/>
              </p:cNvCxnSpPr>
              <p:nvPr/>
            </p:nvCxnSpPr>
            <p:spPr bwMode="auto">
              <a:xfrm>
                <a:off x="6919" y="3984"/>
                <a:ext cx="39" cy="6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1" name="AutoShape 1509"/>
              <p:cNvCxnSpPr>
                <a:cxnSpLocks noChangeShapeType="1"/>
              </p:cNvCxnSpPr>
              <p:nvPr/>
            </p:nvCxnSpPr>
            <p:spPr bwMode="auto">
              <a:xfrm>
                <a:off x="6805" y="4062"/>
                <a:ext cx="8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2" name="AutoShape 1510"/>
              <p:cNvCxnSpPr>
                <a:cxnSpLocks noChangeShapeType="1"/>
              </p:cNvCxnSpPr>
              <p:nvPr/>
            </p:nvCxnSpPr>
            <p:spPr bwMode="auto">
              <a:xfrm>
                <a:off x="6801" y="3936"/>
                <a:ext cx="20" cy="12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3" name="AutoShape 1511"/>
              <p:cNvCxnSpPr>
                <a:cxnSpLocks noChangeShapeType="1"/>
              </p:cNvCxnSpPr>
              <p:nvPr/>
            </p:nvCxnSpPr>
            <p:spPr bwMode="auto">
              <a:xfrm flipH="1">
                <a:off x="6887" y="3943"/>
                <a:ext cx="20" cy="12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64" name="AutoShape 1512"/>
              <p:cNvCxnSpPr>
                <a:cxnSpLocks noChangeShapeType="1"/>
              </p:cNvCxnSpPr>
              <p:nvPr/>
            </p:nvCxnSpPr>
            <p:spPr bwMode="auto">
              <a:xfrm>
                <a:off x="6912" y="3983"/>
                <a:ext cx="6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873" name="AutoShape 1514"/>
            <p:cNvCxnSpPr>
              <a:cxnSpLocks noChangeShapeType="1"/>
            </p:cNvCxnSpPr>
            <p:nvPr/>
          </p:nvCxnSpPr>
          <p:spPr bwMode="auto">
            <a:xfrm>
              <a:off x="4259" y="3042"/>
              <a:ext cx="40" cy="18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4" name="AutoShape 1515"/>
            <p:cNvCxnSpPr>
              <a:cxnSpLocks noChangeShapeType="1"/>
            </p:cNvCxnSpPr>
            <p:nvPr/>
          </p:nvCxnSpPr>
          <p:spPr bwMode="auto">
            <a:xfrm flipH="1">
              <a:off x="4871" y="1957"/>
              <a:ext cx="0" cy="12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5" name="AutoShape 1516"/>
            <p:cNvCxnSpPr>
              <a:cxnSpLocks noChangeShapeType="1"/>
            </p:cNvCxnSpPr>
            <p:nvPr/>
          </p:nvCxnSpPr>
          <p:spPr bwMode="auto">
            <a:xfrm flipH="1">
              <a:off x="4584" y="1965"/>
              <a:ext cx="1" cy="12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6" name="AutoShape 1517"/>
            <p:cNvCxnSpPr>
              <a:cxnSpLocks noChangeShapeType="1"/>
            </p:cNvCxnSpPr>
            <p:nvPr/>
          </p:nvCxnSpPr>
          <p:spPr bwMode="auto">
            <a:xfrm flipH="1">
              <a:off x="4406" y="3207"/>
              <a:ext cx="47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7" name="AutoShape 1518"/>
            <p:cNvCxnSpPr>
              <a:cxnSpLocks noChangeShapeType="1"/>
            </p:cNvCxnSpPr>
            <p:nvPr/>
          </p:nvCxnSpPr>
          <p:spPr bwMode="auto">
            <a:xfrm>
              <a:off x="4289" y="3176"/>
              <a:ext cx="120" cy="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8" name="AutoShape 1519"/>
            <p:cNvCxnSpPr>
              <a:cxnSpLocks noChangeShapeType="1"/>
            </p:cNvCxnSpPr>
            <p:nvPr/>
          </p:nvCxnSpPr>
          <p:spPr bwMode="auto">
            <a:xfrm>
              <a:off x="4298" y="3132"/>
              <a:ext cx="52" cy="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9" name="AutoShape 1520"/>
            <p:cNvCxnSpPr>
              <a:cxnSpLocks noChangeShapeType="1"/>
            </p:cNvCxnSpPr>
            <p:nvPr/>
          </p:nvCxnSpPr>
          <p:spPr bwMode="auto">
            <a:xfrm>
              <a:off x="4294" y="3242"/>
              <a:ext cx="102" cy="1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0" name="AutoShape 1521"/>
            <p:cNvCxnSpPr>
              <a:cxnSpLocks noChangeShapeType="1"/>
            </p:cNvCxnSpPr>
            <p:nvPr/>
          </p:nvCxnSpPr>
          <p:spPr bwMode="auto">
            <a:xfrm>
              <a:off x="4296" y="3301"/>
              <a:ext cx="72" cy="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1" name="AutoShape 1522"/>
            <p:cNvCxnSpPr>
              <a:cxnSpLocks noChangeShapeType="1"/>
            </p:cNvCxnSpPr>
            <p:nvPr/>
          </p:nvCxnSpPr>
          <p:spPr bwMode="auto">
            <a:xfrm>
              <a:off x="4297" y="3360"/>
              <a:ext cx="30" cy="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82" name="AutoShape 1523"/>
            <p:cNvSpPr>
              <a:spLocks noChangeArrowheads="1"/>
            </p:cNvSpPr>
            <p:nvPr/>
          </p:nvSpPr>
          <p:spPr bwMode="auto">
            <a:xfrm flipV="1">
              <a:off x="4329" y="2158"/>
              <a:ext cx="59" cy="77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883" name="AutoShape 1524"/>
            <p:cNvCxnSpPr>
              <a:cxnSpLocks noChangeShapeType="1"/>
            </p:cNvCxnSpPr>
            <p:nvPr/>
          </p:nvCxnSpPr>
          <p:spPr bwMode="auto">
            <a:xfrm flipH="1">
              <a:off x="4565" y="2158"/>
              <a:ext cx="0" cy="94"/>
            </a:xfrm>
            <a:prstGeom prst="straightConnector1">
              <a:avLst/>
            </a:prstGeom>
            <a:noFill/>
            <a:ln w="1905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884" name="AutoShape 1525"/>
            <p:cNvCxnSpPr>
              <a:cxnSpLocks noChangeShapeType="1"/>
            </p:cNvCxnSpPr>
            <p:nvPr/>
          </p:nvCxnSpPr>
          <p:spPr bwMode="auto">
            <a:xfrm flipH="1">
              <a:off x="4543" y="2269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5" name="AutoShape 1526"/>
            <p:cNvCxnSpPr>
              <a:cxnSpLocks noChangeShapeType="1"/>
            </p:cNvCxnSpPr>
            <p:nvPr/>
          </p:nvCxnSpPr>
          <p:spPr bwMode="auto">
            <a:xfrm flipH="1">
              <a:off x="4456" y="2098"/>
              <a:ext cx="0" cy="15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6" name="AutoShape 1527"/>
            <p:cNvCxnSpPr>
              <a:cxnSpLocks noChangeShapeType="1"/>
            </p:cNvCxnSpPr>
            <p:nvPr/>
          </p:nvCxnSpPr>
          <p:spPr bwMode="auto">
            <a:xfrm>
              <a:off x="4293" y="1944"/>
              <a:ext cx="154" cy="2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8" name="AutoShape 1529"/>
            <p:cNvCxnSpPr>
              <a:cxnSpLocks noChangeShapeType="1"/>
            </p:cNvCxnSpPr>
            <p:nvPr/>
          </p:nvCxnSpPr>
          <p:spPr bwMode="auto">
            <a:xfrm>
              <a:off x="4388" y="2139"/>
              <a:ext cx="18" cy="1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9" name="AutoShape 1530"/>
            <p:cNvCxnSpPr>
              <a:cxnSpLocks noChangeShapeType="1"/>
            </p:cNvCxnSpPr>
            <p:nvPr/>
          </p:nvCxnSpPr>
          <p:spPr bwMode="auto">
            <a:xfrm flipH="1">
              <a:off x="4315" y="2142"/>
              <a:ext cx="18" cy="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0" name="AutoShape 1531"/>
            <p:cNvCxnSpPr>
              <a:cxnSpLocks noChangeShapeType="1"/>
            </p:cNvCxnSpPr>
            <p:nvPr/>
          </p:nvCxnSpPr>
          <p:spPr bwMode="auto">
            <a:xfrm>
              <a:off x="4266" y="2217"/>
              <a:ext cx="5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1" name="AutoShape 1532"/>
            <p:cNvCxnSpPr>
              <a:cxnSpLocks noChangeShapeType="1"/>
            </p:cNvCxnSpPr>
            <p:nvPr/>
          </p:nvCxnSpPr>
          <p:spPr bwMode="auto">
            <a:xfrm>
              <a:off x="4406" y="2217"/>
              <a:ext cx="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2" name="AutoShape 1533"/>
            <p:cNvCxnSpPr>
              <a:cxnSpLocks noChangeShapeType="1"/>
            </p:cNvCxnSpPr>
            <p:nvPr/>
          </p:nvCxnSpPr>
          <p:spPr bwMode="auto">
            <a:xfrm flipH="1">
              <a:off x="4259" y="1934"/>
              <a:ext cx="35" cy="15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3" name="AutoShape 1534"/>
            <p:cNvCxnSpPr>
              <a:cxnSpLocks noChangeShapeType="1"/>
            </p:cNvCxnSpPr>
            <p:nvPr/>
          </p:nvCxnSpPr>
          <p:spPr bwMode="auto">
            <a:xfrm>
              <a:off x="4284" y="1988"/>
              <a:ext cx="92" cy="1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5" name="AutoShape 1536"/>
            <p:cNvCxnSpPr>
              <a:cxnSpLocks noChangeShapeType="1"/>
            </p:cNvCxnSpPr>
            <p:nvPr/>
          </p:nvCxnSpPr>
          <p:spPr bwMode="auto">
            <a:xfrm flipH="1">
              <a:off x="4404" y="1958"/>
              <a:ext cx="47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6" name="AutoShape 1537"/>
            <p:cNvCxnSpPr>
              <a:cxnSpLocks noChangeShapeType="1"/>
            </p:cNvCxnSpPr>
            <p:nvPr/>
          </p:nvCxnSpPr>
          <p:spPr bwMode="auto">
            <a:xfrm flipH="1">
              <a:off x="4578" y="2250"/>
              <a:ext cx="29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7" name="AutoShape 1538"/>
            <p:cNvCxnSpPr>
              <a:cxnSpLocks noChangeShapeType="1"/>
            </p:cNvCxnSpPr>
            <p:nvPr/>
          </p:nvCxnSpPr>
          <p:spPr bwMode="auto">
            <a:xfrm flipH="1">
              <a:off x="4573" y="2153"/>
              <a:ext cx="94" cy="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8" name="AutoShape 1539"/>
            <p:cNvCxnSpPr>
              <a:cxnSpLocks noChangeShapeType="1"/>
            </p:cNvCxnSpPr>
            <p:nvPr/>
          </p:nvCxnSpPr>
          <p:spPr bwMode="auto">
            <a:xfrm>
              <a:off x="4273" y="2035"/>
              <a:ext cx="70" cy="1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9" name="AutoShape 1540"/>
            <p:cNvCxnSpPr>
              <a:cxnSpLocks noChangeShapeType="1"/>
            </p:cNvCxnSpPr>
            <p:nvPr/>
          </p:nvCxnSpPr>
          <p:spPr bwMode="auto">
            <a:xfrm>
              <a:off x="4266" y="2082"/>
              <a:ext cx="57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0" name="AutoShape 1541"/>
            <p:cNvCxnSpPr>
              <a:cxnSpLocks noChangeShapeType="1"/>
            </p:cNvCxnSpPr>
            <p:nvPr/>
          </p:nvCxnSpPr>
          <p:spPr bwMode="auto">
            <a:xfrm>
              <a:off x="4324" y="2148"/>
              <a:ext cx="7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1" name="AutoShape 1542"/>
            <p:cNvCxnSpPr>
              <a:cxnSpLocks noChangeShapeType="1"/>
            </p:cNvCxnSpPr>
            <p:nvPr/>
          </p:nvCxnSpPr>
          <p:spPr bwMode="auto">
            <a:xfrm>
              <a:off x="4582" y="2150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2" name="AutoShape 1543"/>
            <p:cNvCxnSpPr>
              <a:cxnSpLocks noChangeShapeType="1"/>
            </p:cNvCxnSpPr>
            <p:nvPr/>
          </p:nvCxnSpPr>
          <p:spPr bwMode="auto">
            <a:xfrm flipH="1">
              <a:off x="4582" y="2158"/>
              <a:ext cx="43" cy="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3" name="AutoShape 1544"/>
            <p:cNvCxnSpPr>
              <a:cxnSpLocks noChangeShapeType="1"/>
            </p:cNvCxnSpPr>
            <p:nvPr/>
          </p:nvCxnSpPr>
          <p:spPr bwMode="auto">
            <a:xfrm flipH="1">
              <a:off x="4758" y="2148"/>
              <a:ext cx="98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4" name="AutoShape 1545"/>
            <p:cNvCxnSpPr>
              <a:cxnSpLocks noChangeShapeType="1"/>
            </p:cNvCxnSpPr>
            <p:nvPr/>
          </p:nvCxnSpPr>
          <p:spPr bwMode="auto">
            <a:xfrm flipH="1">
              <a:off x="4721" y="2148"/>
              <a:ext cx="98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5" name="AutoShape 1546"/>
            <p:cNvCxnSpPr>
              <a:cxnSpLocks noChangeShapeType="1"/>
            </p:cNvCxnSpPr>
            <p:nvPr/>
          </p:nvCxnSpPr>
          <p:spPr bwMode="auto">
            <a:xfrm>
              <a:off x="4827" y="1960"/>
              <a:ext cx="35" cy="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6" name="AutoShape 1547"/>
            <p:cNvCxnSpPr>
              <a:cxnSpLocks noChangeShapeType="1"/>
            </p:cNvCxnSpPr>
            <p:nvPr/>
          </p:nvCxnSpPr>
          <p:spPr bwMode="auto">
            <a:xfrm>
              <a:off x="4784" y="1956"/>
              <a:ext cx="78" cy="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7" name="AutoShape 1548"/>
            <p:cNvCxnSpPr>
              <a:cxnSpLocks noChangeShapeType="1"/>
            </p:cNvCxnSpPr>
            <p:nvPr/>
          </p:nvCxnSpPr>
          <p:spPr bwMode="auto">
            <a:xfrm>
              <a:off x="4754" y="1966"/>
              <a:ext cx="82" cy="8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8" name="AutoShape 1549"/>
            <p:cNvCxnSpPr>
              <a:cxnSpLocks noChangeShapeType="1"/>
            </p:cNvCxnSpPr>
            <p:nvPr/>
          </p:nvCxnSpPr>
          <p:spPr bwMode="auto">
            <a:xfrm>
              <a:off x="4717" y="1966"/>
              <a:ext cx="84" cy="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9" name="AutoShape 1550"/>
            <p:cNvCxnSpPr>
              <a:cxnSpLocks noChangeShapeType="1"/>
            </p:cNvCxnSpPr>
            <p:nvPr/>
          </p:nvCxnSpPr>
          <p:spPr bwMode="auto">
            <a:xfrm>
              <a:off x="4675" y="1966"/>
              <a:ext cx="69" cy="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0" name="AutoShape 1551"/>
            <p:cNvCxnSpPr>
              <a:cxnSpLocks noChangeShapeType="1"/>
            </p:cNvCxnSpPr>
            <p:nvPr/>
          </p:nvCxnSpPr>
          <p:spPr bwMode="auto">
            <a:xfrm>
              <a:off x="4636" y="1966"/>
              <a:ext cx="59" cy="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1" name="AutoShape 1552"/>
            <p:cNvCxnSpPr>
              <a:cxnSpLocks noChangeShapeType="1"/>
            </p:cNvCxnSpPr>
            <p:nvPr/>
          </p:nvCxnSpPr>
          <p:spPr bwMode="auto">
            <a:xfrm>
              <a:off x="4591" y="1962"/>
              <a:ext cx="80" cy="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2" name="AutoShape 1553"/>
            <p:cNvCxnSpPr>
              <a:cxnSpLocks noChangeShapeType="1"/>
            </p:cNvCxnSpPr>
            <p:nvPr/>
          </p:nvCxnSpPr>
          <p:spPr bwMode="auto">
            <a:xfrm>
              <a:off x="4581" y="1991"/>
              <a:ext cx="60" cy="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3" name="AutoShape 1554"/>
            <p:cNvCxnSpPr>
              <a:cxnSpLocks noChangeShapeType="1"/>
            </p:cNvCxnSpPr>
            <p:nvPr/>
          </p:nvCxnSpPr>
          <p:spPr bwMode="auto">
            <a:xfrm flipH="1">
              <a:off x="4827" y="2207"/>
              <a:ext cx="44" cy="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4" name="AutoShape 1555"/>
            <p:cNvCxnSpPr>
              <a:cxnSpLocks noChangeShapeType="1"/>
            </p:cNvCxnSpPr>
            <p:nvPr/>
          </p:nvCxnSpPr>
          <p:spPr bwMode="auto">
            <a:xfrm flipH="1">
              <a:off x="4792" y="2163"/>
              <a:ext cx="84" cy="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5" name="AutoShape 1556"/>
            <p:cNvCxnSpPr>
              <a:cxnSpLocks noChangeShapeType="1"/>
            </p:cNvCxnSpPr>
            <p:nvPr/>
          </p:nvCxnSpPr>
          <p:spPr bwMode="auto">
            <a:xfrm flipH="1">
              <a:off x="4684" y="2153"/>
              <a:ext cx="93" cy="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6" name="AutoShape 1557"/>
            <p:cNvCxnSpPr>
              <a:cxnSpLocks noChangeShapeType="1"/>
            </p:cNvCxnSpPr>
            <p:nvPr/>
          </p:nvCxnSpPr>
          <p:spPr bwMode="auto">
            <a:xfrm flipH="1">
              <a:off x="4647" y="2157"/>
              <a:ext cx="89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7" name="AutoShape 1558"/>
            <p:cNvCxnSpPr>
              <a:cxnSpLocks noChangeShapeType="1"/>
            </p:cNvCxnSpPr>
            <p:nvPr/>
          </p:nvCxnSpPr>
          <p:spPr bwMode="auto">
            <a:xfrm flipH="1">
              <a:off x="4610" y="2163"/>
              <a:ext cx="84" cy="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8" name="AutoShape 1559"/>
            <p:cNvCxnSpPr>
              <a:cxnSpLocks noChangeShapeType="1"/>
            </p:cNvCxnSpPr>
            <p:nvPr/>
          </p:nvCxnSpPr>
          <p:spPr bwMode="auto">
            <a:xfrm>
              <a:off x="4849" y="2157"/>
              <a:ext cx="18" cy="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9" name="AutoShape 1560"/>
            <p:cNvCxnSpPr>
              <a:cxnSpLocks noChangeShapeType="1"/>
            </p:cNvCxnSpPr>
            <p:nvPr/>
          </p:nvCxnSpPr>
          <p:spPr bwMode="auto">
            <a:xfrm flipV="1">
              <a:off x="4585" y="2152"/>
              <a:ext cx="15" cy="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20" name="Oval 1561"/>
            <p:cNvSpPr>
              <a:spLocks noChangeArrowheads="1"/>
            </p:cNvSpPr>
            <p:nvPr/>
          </p:nvSpPr>
          <p:spPr bwMode="auto">
            <a:xfrm flipH="1">
              <a:off x="4653" y="2030"/>
              <a:ext cx="152" cy="15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21" name="AutoShape 1562"/>
            <p:cNvCxnSpPr>
              <a:cxnSpLocks noChangeShapeType="1"/>
            </p:cNvCxnSpPr>
            <p:nvPr/>
          </p:nvCxnSpPr>
          <p:spPr bwMode="auto">
            <a:xfrm>
              <a:off x="4729" y="2055"/>
              <a:ext cx="0" cy="1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922" name="AutoShape 1563"/>
            <p:cNvCxnSpPr>
              <a:cxnSpLocks noChangeShapeType="1"/>
            </p:cNvCxnSpPr>
            <p:nvPr/>
          </p:nvCxnSpPr>
          <p:spPr bwMode="auto">
            <a:xfrm>
              <a:off x="4590" y="2056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3" name="AutoShape 1564"/>
            <p:cNvCxnSpPr>
              <a:cxnSpLocks noChangeShapeType="1"/>
            </p:cNvCxnSpPr>
            <p:nvPr/>
          </p:nvCxnSpPr>
          <p:spPr bwMode="auto">
            <a:xfrm>
              <a:off x="4788" y="2056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4" name="AutoShape 1565"/>
            <p:cNvCxnSpPr>
              <a:cxnSpLocks noChangeShapeType="1"/>
            </p:cNvCxnSpPr>
            <p:nvPr/>
          </p:nvCxnSpPr>
          <p:spPr bwMode="auto">
            <a:xfrm>
              <a:off x="4790" y="2150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25" name="Rectangle 1566"/>
            <p:cNvSpPr>
              <a:spLocks noChangeArrowheads="1"/>
            </p:cNvSpPr>
            <p:nvPr/>
          </p:nvSpPr>
          <p:spPr bwMode="auto">
            <a:xfrm>
              <a:off x="4586" y="2247"/>
              <a:ext cx="447" cy="665"/>
            </a:xfrm>
            <a:prstGeom prst="rect">
              <a:avLst/>
            </a:prstGeom>
            <a:blipFill>
              <a:blip r:embed="rId2">
                <a:lum bright="-5000"/>
              </a:blip>
              <a:tile tx="0" ty="0" sx="100000" sy="100000" flip="none" algn="tl"/>
            </a:blip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26" name="AutoShape 1567"/>
            <p:cNvCxnSpPr>
              <a:cxnSpLocks noChangeShapeType="1"/>
            </p:cNvCxnSpPr>
            <p:nvPr/>
          </p:nvCxnSpPr>
          <p:spPr bwMode="auto">
            <a:xfrm flipH="1" flipV="1">
              <a:off x="4872" y="2219"/>
              <a:ext cx="36" cy="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7" name="AutoShape 1568"/>
            <p:cNvCxnSpPr>
              <a:cxnSpLocks noChangeShapeType="1"/>
            </p:cNvCxnSpPr>
            <p:nvPr/>
          </p:nvCxnSpPr>
          <p:spPr bwMode="auto">
            <a:xfrm flipH="1" flipV="1">
              <a:off x="4884" y="2190"/>
              <a:ext cx="57" cy="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8" name="AutoShape 1569"/>
            <p:cNvCxnSpPr>
              <a:cxnSpLocks noChangeShapeType="1"/>
            </p:cNvCxnSpPr>
            <p:nvPr/>
          </p:nvCxnSpPr>
          <p:spPr bwMode="auto">
            <a:xfrm flipH="1" flipV="1">
              <a:off x="4911" y="2175"/>
              <a:ext cx="77" cy="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9" name="AutoShape 1570"/>
            <p:cNvCxnSpPr>
              <a:cxnSpLocks noChangeShapeType="1"/>
            </p:cNvCxnSpPr>
            <p:nvPr/>
          </p:nvCxnSpPr>
          <p:spPr bwMode="auto">
            <a:xfrm flipH="1" flipV="1">
              <a:off x="4955" y="2175"/>
              <a:ext cx="76" cy="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0" name="AutoShape 1571"/>
            <p:cNvCxnSpPr>
              <a:cxnSpLocks noChangeShapeType="1"/>
            </p:cNvCxnSpPr>
            <p:nvPr/>
          </p:nvCxnSpPr>
          <p:spPr bwMode="auto">
            <a:xfrm flipH="1" flipV="1">
              <a:off x="4980" y="2163"/>
              <a:ext cx="53" cy="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1" name="AutoShape 1572"/>
            <p:cNvCxnSpPr>
              <a:cxnSpLocks noChangeShapeType="1"/>
            </p:cNvCxnSpPr>
            <p:nvPr/>
          </p:nvCxnSpPr>
          <p:spPr bwMode="auto">
            <a:xfrm flipH="1" flipV="1">
              <a:off x="4875" y="2960"/>
              <a:ext cx="35" cy="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2" name="AutoShape 1573"/>
            <p:cNvCxnSpPr>
              <a:cxnSpLocks noChangeShapeType="1"/>
            </p:cNvCxnSpPr>
            <p:nvPr/>
          </p:nvCxnSpPr>
          <p:spPr bwMode="auto">
            <a:xfrm flipH="1" flipV="1">
              <a:off x="4868" y="2912"/>
              <a:ext cx="76" cy="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3" name="AutoShape 1574"/>
            <p:cNvCxnSpPr>
              <a:cxnSpLocks noChangeShapeType="1"/>
            </p:cNvCxnSpPr>
            <p:nvPr/>
          </p:nvCxnSpPr>
          <p:spPr bwMode="auto">
            <a:xfrm flipH="1" flipV="1">
              <a:off x="4914" y="2916"/>
              <a:ext cx="77" cy="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4" name="AutoShape 1575"/>
            <p:cNvCxnSpPr>
              <a:cxnSpLocks noChangeShapeType="1"/>
            </p:cNvCxnSpPr>
            <p:nvPr/>
          </p:nvCxnSpPr>
          <p:spPr bwMode="auto">
            <a:xfrm flipH="1" flipV="1">
              <a:off x="4958" y="2916"/>
              <a:ext cx="76" cy="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5" name="AutoShape 1576"/>
            <p:cNvCxnSpPr>
              <a:cxnSpLocks noChangeShapeType="1"/>
            </p:cNvCxnSpPr>
            <p:nvPr/>
          </p:nvCxnSpPr>
          <p:spPr bwMode="auto">
            <a:xfrm flipH="1" flipV="1">
              <a:off x="5001" y="2916"/>
              <a:ext cx="21" cy="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6" name="AutoShape 1577"/>
            <p:cNvCxnSpPr>
              <a:cxnSpLocks noChangeShapeType="1"/>
            </p:cNvCxnSpPr>
            <p:nvPr/>
          </p:nvCxnSpPr>
          <p:spPr bwMode="auto">
            <a:xfrm>
              <a:off x="4866" y="2165"/>
              <a:ext cx="16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7" name="AutoShape 1578"/>
            <p:cNvCxnSpPr>
              <a:cxnSpLocks noChangeShapeType="1"/>
            </p:cNvCxnSpPr>
            <p:nvPr/>
          </p:nvCxnSpPr>
          <p:spPr bwMode="auto">
            <a:xfrm>
              <a:off x="4866" y="2995"/>
              <a:ext cx="16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8" name="AutoShape 1579"/>
            <p:cNvCxnSpPr>
              <a:cxnSpLocks noChangeShapeType="1"/>
            </p:cNvCxnSpPr>
            <p:nvPr/>
          </p:nvCxnSpPr>
          <p:spPr bwMode="auto">
            <a:xfrm flipH="1">
              <a:off x="5967" y="1833"/>
              <a:ext cx="200" cy="3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9" name="AutoShape 1580"/>
            <p:cNvCxnSpPr>
              <a:cxnSpLocks noChangeShapeType="1"/>
            </p:cNvCxnSpPr>
            <p:nvPr/>
          </p:nvCxnSpPr>
          <p:spPr bwMode="auto">
            <a:xfrm flipH="1">
              <a:off x="5909" y="1831"/>
              <a:ext cx="205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0" name="AutoShape 1581"/>
            <p:cNvCxnSpPr>
              <a:cxnSpLocks noChangeShapeType="1"/>
            </p:cNvCxnSpPr>
            <p:nvPr/>
          </p:nvCxnSpPr>
          <p:spPr bwMode="auto">
            <a:xfrm flipH="1">
              <a:off x="5854" y="1829"/>
              <a:ext cx="207" cy="3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1" name="AutoShape 1582"/>
            <p:cNvCxnSpPr>
              <a:cxnSpLocks noChangeShapeType="1"/>
            </p:cNvCxnSpPr>
            <p:nvPr/>
          </p:nvCxnSpPr>
          <p:spPr bwMode="auto">
            <a:xfrm flipH="1">
              <a:off x="5803" y="1823"/>
              <a:ext cx="206" cy="3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2" name="AutoShape 1583"/>
            <p:cNvCxnSpPr>
              <a:cxnSpLocks noChangeShapeType="1"/>
            </p:cNvCxnSpPr>
            <p:nvPr/>
          </p:nvCxnSpPr>
          <p:spPr bwMode="auto">
            <a:xfrm rot="5400000">
              <a:off x="5967" y="1989"/>
              <a:ext cx="23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3" name="AutoShape 1584"/>
            <p:cNvCxnSpPr>
              <a:cxnSpLocks noChangeShapeType="1"/>
            </p:cNvCxnSpPr>
            <p:nvPr/>
          </p:nvCxnSpPr>
          <p:spPr bwMode="auto">
            <a:xfrm rot="5400000">
              <a:off x="6046" y="2061"/>
              <a:ext cx="133" cy="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4" name="AutoShape 1585"/>
            <p:cNvCxnSpPr>
              <a:cxnSpLocks noChangeShapeType="1"/>
            </p:cNvCxnSpPr>
            <p:nvPr/>
          </p:nvCxnSpPr>
          <p:spPr bwMode="auto">
            <a:xfrm flipH="1">
              <a:off x="6124" y="2112"/>
              <a:ext cx="35" cy="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5" name="AutoShape 1586"/>
            <p:cNvCxnSpPr>
              <a:cxnSpLocks noChangeShapeType="1"/>
            </p:cNvCxnSpPr>
            <p:nvPr/>
          </p:nvCxnSpPr>
          <p:spPr bwMode="auto">
            <a:xfrm flipH="1">
              <a:off x="6109" y="3237"/>
              <a:ext cx="58" cy="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6" name="AutoShape 1587"/>
            <p:cNvCxnSpPr>
              <a:cxnSpLocks noChangeShapeType="1"/>
            </p:cNvCxnSpPr>
            <p:nvPr/>
          </p:nvCxnSpPr>
          <p:spPr bwMode="auto">
            <a:xfrm flipH="1">
              <a:off x="6060" y="3163"/>
              <a:ext cx="97" cy="1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7" name="AutoShape 1588"/>
            <p:cNvCxnSpPr>
              <a:cxnSpLocks noChangeShapeType="1"/>
            </p:cNvCxnSpPr>
            <p:nvPr/>
          </p:nvCxnSpPr>
          <p:spPr bwMode="auto">
            <a:xfrm flipH="1">
              <a:off x="6007" y="3058"/>
              <a:ext cx="158" cy="2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8" name="AutoShape 1589"/>
            <p:cNvCxnSpPr>
              <a:cxnSpLocks noChangeShapeType="1"/>
            </p:cNvCxnSpPr>
            <p:nvPr/>
          </p:nvCxnSpPr>
          <p:spPr bwMode="auto">
            <a:xfrm flipH="1">
              <a:off x="5945" y="2974"/>
              <a:ext cx="215" cy="3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9" name="AutoShape 1590"/>
            <p:cNvCxnSpPr>
              <a:cxnSpLocks noChangeShapeType="1"/>
            </p:cNvCxnSpPr>
            <p:nvPr/>
          </p:nvCxnSpPr>
          <p:spPr bwMode="auto">
            <a:xfrm flipH="1">
              <a:off x="5890" y="2979"/>
              <a:ext cx="210" cy="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0" name="AutoShape 1591"/>
            <p:cNvCxnSpPr>
              <a:cxnSpLocks noChangeShapeType="1"/>
            </p:cNvCxnSpPr>
            <p:nvPr/>
          </p:nvCxnSpPr>
          <p:spPr bwMode="auto">
            <a:xfrm flipH="1">
              <a:off x="5840" y="2974"/>
              <a:ext cx="208" cy="3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1" name="AutoShape 1592"/>
            <p:cNvCxnSpPr>
              <a:cxnSpLocks noChangeShapeType="1"/>
            </p:cNvCxnSpPr>
            <p:nvPr/>
          </p:nvCxnSpPr>
          <p:spPr bwMode="auto">
            <a:xfrm flipH="1">
              <a:off x="5791" y="2974"/>
              <a:ext cx="201" cy="3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2" name="AutoShape 1593"/>
            <p:cNvCxnSpPr>
              <a:cxnSpLocks noChangeShapeType="1"/>
            </p:cNvCxnSpPr>
            <p:nvPr/>
          </p:nvCxnSpPr>
          <p:spPr bwMode="auto">
            <a:xfrm flipH="1">
              <a:off x="5733" y="2974"/>
              <a:ext cx="207" cy="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3" name="Freeform 1594"/>
            <p:cNvSpPr>
              <a:spLocks/>
            </p:cNvSpPr>
            <p:nvPr/>
          </p:nvSpPr>
          <p:spPr bwMode="auto">
            <a:xfrm flipH="1">
              <a:off x="5031" y="2839"/>
              <a:ext cx="522" cy="144"/>
            </a:xfrm>
            <a:custGeom>
              <a:avLst/>
              <a:gdLst/>
              <a:ahLst/>
              <a:cxnLst>
                <a:cxn ang="0">
                  <a:pos x="7" y="157"/>
                </a:cxn>
                <a:cxn ang="0">
                  <a:pos x="59" y="67"/>
                </a:cxn>
                <a:cxn ang="0">
                  <a:pos x="134" y="7"/>
                </a:cxn>
                <a:cxn ang="0">
                  <a:pos x="554" y="0"/>
                </a:cxn>
              </a:cxnLst>
              <a:rect l="0" t="0" r="r" b="b"/>
              <a:pathLst>
                <a:path w="554" h="157">
                  <a:moveTo>
                    <a:pt x="7" y="157"/>
                  </a:moveTo>
                  <a:cubicBezTo>
                    <a:pt x="15" y="68"/>
                    <a:pt x="0" y="89"/>
                    <a:pt x="59" y="67"/>
                  </a:cubicBezTo>
                  <a:cubicBezTo>
                    <a:pt x="72" y="32"/>
                    <a:pt x="101" y="19"/>
                    <a:pt x="134" y="7"/>
                  </a:cubicBezTo>
                  <a:cubicBezTo>
                    <a:pt x="274" y="23"/>
                    <a:pt x="413" y="0"/>
                    <a:pt x="554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54" name="AutoShape 1595"/>
            <p:cNvCxnSpPr>
              <a:cxnSpLocks noChangeShapeType="1"/>
            </p:cNvCxnSpPr>
            <p:nvPr/>
          </p:nvCxnSpPr>
          <p:spPr bwMode="auto">
            <a:xfrm flipH="1">
              <a:off x="5385" y="925"/>
              <a:ext cx="0" cy="124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55" name="Arc 1596"/>
            <p:cNvSpPr>
              <a:spLocks/>
            </p:cNvSpPr>
            <p:nvPr/>
          </p:nvSpPr>
          <p:spPr bwMode="auto">
            <a:xfrm flipH="1" flipV="1">
              <a:off x="6061" y="1418"/>
              <a:ext cx="80" cy="77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56" name="AutoShape 1597"/>
            <p:cNvCxnSpPr>
              <a:cxnSpLocks noChangeShapeType="1"/>
            </p:cNvCxnSpPr>
            <p:nvPr/>
          </p:nvCxnSpPr>
          <p:spPr bwMode="auto">
            <a:xfrm flipH="1">
              <a:off x="5262" y="3094"/>
              <a:ext cx="105" cy="0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57" name="AutoShape 1598"/>
            <p:cNvCxnSpPr>
              <a:cxnSpLocks noChangeShapeType="1"/>
            </p:cNvCxnSpPr>
            <p:nvPr/>
          </p:nvCxnSpPr>
          <p:spPr bwMode="auto">
            <a:xfrm flipH="1">
              <a:off x="5186" y="2134"/>
              <a:ext cx="155" cy="0"/>
            </a:xfrm>
            <a:prstGeom prst="straightConnector1">
              <a:avLst/>
            </a:prstGeom>
            <a:noFill/>
            <a:ln w="5715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59" name="AutoShape 1600"/>
            <p:cNvCxnSpPr>
              <a:cxnSpLocks noChangeShapeType="1"/>
            </p:cNvCxnSpPr>
            <p:nvPr/>
          </p:nvCxnSpPr>
          <p:spPr bwMode="auto">
            <a:xfrm flipH="1">
              <a:off x="5366" y="2059"/>
              <a:ext cx="0" cy="110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960" name="AutoShape 1601"/>
            <p:cNvCxnSpPr>
              <a:cxnSpLocks noChangeShapeType="1"/>
            </p:cNvCxnSpPr>
            <p:nvPr/>
          </p:nvCxnSpPr>
          <p:spPr bwMode="auto">
            <a:xfrm flipV="1">
              <a:off x="5025" y="2174"/>
              <a:ext cx="54" cy="3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1" name="AutoShape 1602"/>
            <p:cNvCxnSpPr>
              <a:cxnSpLocks noChangeShapeType="1"/>
            </p:cNvCxnSpPr>
            <p:nvPr/>
          </p:nvCxnSpPr>
          <p:spPr bwMode="auto">
            <a:xfrm flipH="1">
              <a:off x="5171" y="2017"/>
              <a:ext cx="14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2" name="AutoShape 1603"/>
            <p:cNvCxnSpPr>
              <a:cxnSpLocks noChangeShapeType="1"/>
            </p:cNvCxnSpPr>
            <p:nvPr/>
          </p:nvCxnSpPr>
          <p:spPr bwMode="auto">
            <a:xfrm>
              <a:off x="5262" y="1970"/>
              <a:ext cx="96" cy="9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3" name="AutoShape 1604"/>
            <p:cNvCxnSpPr>
              <a:cxnSpLocks noChangeShapeType="1"/>
            </p:cNvCxnSpPr>
            <p:nvPr/>
          </p:nvCxnSpPr>
          <p:spPr bwMode="auto">
            <a:xfrm flipH="1">
              <a:off x="5353" y="2054"/>
              <a:ext cx="0" cy="1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5" name="AutoShape 1606"/>
            <p:cNvCxnSpPr>
              <a:cxnSpLocks noChangeShapeType="1"/>
            </p:cNvCxnSpPr>
            <p:nvPr/>
          </p:nvCxnSpPr>
          <p:spPr bwMode="auto">
            <a:xfrm flipH="1">
              <a:off x="5171" y="2089"/>
              <a:ext cx="19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6" name="AutoShape 1607"/>
            <p:cNvCxnSpPr>
              <a:cxnSpLocks noChangeShapeType="1"/>
            </p:cNvCxnSpPr>
            <p:nvPr/>
          </p:nvCxnSpPr>
          <p:spPr bwMode="auto">
            <a:xfrm flipH="1">
              <a:off x="5172" y="2013"/>
              <a:ext cx="0" cy="16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7" name="AutoShape 1608"/>
            <p:cNvCxnSpPr>
              <a:cxnSpLocks noChangeShapeType="1"/>
            </p:cNvCxnSpPr>
            <p:nvPr/>
          </p:nvCxnSpPr>
          <p:spPr bwMode="auto">
            <a:xfrm flipH="1">
              <a:off x="5174" y="2973"/>
              <a:ext cx="0" cy="16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8" name="AutoShape 1609"/>
            <p:cNvCxnSpPr>
              <a:cxnSpLocks noChangeShapeType="1"/>
            </p:cNvCxnSpPr>
            <p:nvPr/>
          </p:nvCxnSpPr>
          <p:spPr bwMode="auto">
            <a:xfrm flipH="1">
              <a:off x="5032" y="2208"/>
              <a:ext cx="39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69" name="AutoShape 1610"/>
            <p:cNvCxnSpPr>
              <a:cxnSpLocks noChangeShapeType="1"/>
            </p:cNvCxnSpPr>
            <p:nvPr/>
          </p:nvCxnSpPr>
          <p:spPr bwMode="auto">
            <a:xfrm flipH="1">
              <a:off x="5261" y="1953"/>
              <a:ext cx="22" cy="1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0" name="AutoShape 1611"/>
            <p:cNvCxnSpPr>
              <a:cxnSpLocks noChangeShapeType="1"/>
            </p:cNvCxnSpPr>
            <p:nvPr/>
          </p:nvCxnSpPr>
          <p:spPr bwMode="auto">
            <a:xfrm flipH="1">
              <a:off x="5433" y="2177"/>
              <a:ext cx="0" cy="66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1" name="AutoShape 1612"/>
            <p:cNvCxnSpPr>
              <a:cxnSpLocks noChangeShapeType="1"/>
            </p:cNvCxnSpPr>
            <p:nvPr/>
          </p:nvCxnSpPr>
          <p:spPr bwMode="auto">
            <a:xfrm flipH="1">
              <a:off x="5073" y="2174"/>
              <a:ext cx="0" cy="6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2" name="AutoShape 1613"/>
            <p:cNvCxnSpPr>
              <a:cxnSpLocks noChangeShapeType="1"/>
            </p:cNvCxnSpPr>
            <p:nvPr/>
          </p:nvCxnSpPr>
          <p:spPr bwMode="auto">
            <a:xfrm flipH="1">
              <a:off x="5037" y="2915"/>
              <a:ext cx="41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3" name="AutoShape 1614"/>
            <p:cNvCxnSpPr>
              <a:cxnSpLocks noChangeShapeType="1"/>
            </p:cNvCxnSpPr>
            <p:nvPr/>
          </p:nvCxnSpPr>
          <p:spPr bwMode="auto">
            <a:xfrm flipH="1">
              <a:off x="5456" y="2908"/>
              <a:ext cx="0" cy="6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4" name="AutoShape 1615"/>
            <p:cNvCxnSpPr>
              <a:cxnSpLocks noChangeShapeType="1"/>
            </p:cNvCxnSpPr>
            <p:nvPr/>
          </p:nvCxnSpPr>
          <p:spPr bwMode="auto">
            <a:xfrm flipH="1">
              <a:off x="5044" y="2946"/>
              <a:ext cx="41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5" name="AutoShape 1616"/>
            <p:cNvCxnSpPr>
              <a:cxnSpLocks noChangeShapeType="1"/>
            </p:cNvCxnSpPr>
            <p:nvPr/>
          </p:nvCxnSpPr>
          <p:spPr bwMode="auto">
            <a:xfrm flipH="1">
              <a:off x="5178" y="3074"/>
              <a:ext cx="17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6" name="AutoShape 1617"/>
            <p:cNvCxnSpPr>
              <a:cxnSpLocks noChangeShapeType="1"/>
            </p:cNvCxnSpPr>
            <p:nvPr/>
          </p:nvCxnSpPr>
          <p:spPr bwMode="auto">
            <a:xfrm flipH="1">
              <a:off x="5172" y="3144"/>
              <a:ext cx="14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8" name="AutoShape 1619"/>
            <p:cNvCxnSpPr>
              <a:cxnSpLocks noChangeShapeType="1"/>
            </p:cNvCxnSpPr>
            <p:nvPr/>
          </p:nvCxnSpPr>
          <p:spPr bwMode="auto">
            <a:xfrm flipH="1">
              <a:off x="5292" y="3107"/>
              <a:ext cx="93" cy="10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79" name="AutoShape 1620"/>
            <p:cNvCxnSpPr>
              <a:cxnSpLocks noChangeShapeType="1"/>
            </p:cNvCxnSpPr>
            <p:nvPr/>
          </p:nvCxnSpPr>
          <p:spPr bwMode="auto">
            <a:xfrm flipH="1">
              <a:off x="5264" y="3107"/>
              <a:ext cx="78" cy="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0" name="AutoShape 1621"/>
            <p:cNvCxnSpPr>
              <a:cxnSpLocks noChangeShapeType="1"/>
            </p:cNvCxnSpPr>
            <p:nvPr/>
          </p:nvCxnSpPr>
          <p:spPr bwMode="auto">
            <a:xfrm flipH="1">
              <a:off x="5242" y="3067"/>
              <a:ext cx="0" cy="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1" name="AutoShape 1622"/>
            <p:cNvCxnSpPr>
              <a:cxnSpLocks noChangeShapeType="1"/>
            </p:cNvCxnSpPr>
            <p:nvPr/>
          </p:nvCxnSpPr>
          <p:spPr bwMode="auto">
            <a:xfrm>
              <a:off x="5264" y="3176"/>
              <a:ext cx="28" cy="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2" name="AutoShape 1623"/>
            <p:cNvCxnSpPr>
              <a:cxnSpLocks noChangeShapeType="1"/>
            </p:cNvCxnSpPr>
            <p:nvPr/>
          </p:nvCxnSpPr>
          <p:spPr bwMode="auto">
            <a:xfrm rot="16200000" flipH="1">
              <a:off x="5370" y="2914"/>
              <a:ext cx="0" cy="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3" name="AutoShape 1624"/>
            <p:cNvCxnSpPr>
              <a:cxnSpLocks noChangeShapeType="1"/>
            </p:cNvCxnSpPr>
            <p:nvPr/>
          </p:nvCxnSpPr>
          <p:spPr bwMode="auto">
            <a:xfrm flipH="1">
              <a:off x="5362" y="2936"/>
              <a:ext cx="0" cy="75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984" name="AutoShape 1625"/>
            <p:cNvCxnSpPr>
              <a:cxnSpLocks noChangeShapeType="1"/>
            </p:cNvCxnSpPr>
            <p:nvPr/>
          </p:nvCxnSpPr>
          <p:spPr bwMode="auto">
            <a:xfrm flipH="1">
              <a:off x="5348" y="2923"/>
              <a:ext cx="0" cy="15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5" name="AutoShape 1626"/>
            <p:cNvCxnSpPr>
              <a:cxnSpLocks noChangeShapeType="1"/>
            </p:cNvCxnSpPr>
            <p:nvPr/>
          </p:nvCxnSpPr>
          <p:spPr bwMode="auto">
            <a:xfrm>
              <a:off x="5377" y="2848"/>
              <a:ext cx="116" cy="1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6" name="AutoShape 1627"/>
            <p:cNvCxnSpPr>
              <a:cxnSpLocks noChangeShapeType="1"/>
            </p:cNvCxnSpPr>
            <p:nvPr/>
          </p:nvCxnSpPr>
          <p:spPr bwMode="auto">
            <a:xfrm>
              <a:off x="5325" y="2848"/>
              <a:ext cx="63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7" name="AutoShape 1628"/>
            <p:cNvCxnSpPr>
              <a:cxnSpLocks noChangeShapeType="1"/>
            </p:cNvCxnSpPr>
            <p:nvPr/>
          </p:nvCxnSpPr>
          <p:spPr bwMode="auto">
            <a:xfrm>
              <a:off x="5286" y="2854"/>
              <a:ext cx="62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8" name="AutoShape 1629"/>
            <p:cNvCxnSpPr>
              <a:cxnSpLocks noChangeShapeType="1"/>
            </p:cNvCxnSpPr>
            <p:nvPr/>
          </p:nvCxnSpPr>
          <p:spPr bwMode="auto">
            <a:xfrm>
              <a:off x="5235" y="2848"/>
              <a:ext cx="63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9" name="AutoShape 1630"/>
            <p:cNvCxnSpPr>
              <a:cxnSpLocks noChangeShapeType="1"/>
            </p:cNvCxnSpPr>
            <p:nvPr/>
          </p:nvCxnSpPr>
          <p:spPr bwMode="auto">
            <a:xfrm>
              <a:off x="5190" y="2848"/>
              <a:ext cx="62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0" name="AutoShape 1631"/>
            <p:cNvCxnSpPr>
              <a:cxnSpLocks noChangeShapeType="1"/>
            </p:cNvCxnSpPr>
            <p:nvPr/>
          </p:nvCxnSpPr>
          <p:spPr bwMode="auto">
            <a:xfrm>
              <a:off x="5133" y="2843"/>
              <a:ext cx="62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1" name="AutoShape 1632"/>
            <p:cNvCxnSpPr>
              <a:cxnSpLocks noChangeShapeType="1"/>
            </p:cNvCxnSpPr>
            <p:nvPr/>
          </p:nvCxnSpPr>
          <p:spPr bwMode="auto">
            <a:xfrm>
              <a:off x="5082" y="2843"/>
              <a:ext cx="62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2" name="AutoShape 1633"/>
            <p:cNvCxnSpPr>
              <a:cxnSpLocks noChangeShapeType="1"/>
            </p:cNvCxnSpPr>
            <p:nvPr/>
          </p:nvCxnSpPr>
          <p:spPr bwMode="auto">
            <a:xfrm>
              <a:off x="5038" y="2847"/>
              <a:ext cx="62" cy="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3" name="AutoShape 1634"/>
            <p:cNvCxnSpPr>
              <a:cxnSpLocks noChangeShapeType="1"/>
            </p:cNvCxnSpPr>
            <p:nvPr/>
          </p:nvCxnSpPr>
          <p:spPr bwMode="auto">
            <a:xfrm>
              <a:off x="5027" y="2946"/>
              <a:ext cx="54" cy="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4" name="AutoShape 1635"/>
            <p:cNvCxnSpPr>
              <a:cxnSpLocks noChangeShapeType="1"/>
            </p:cNvCxnSpPr>
            <p:nvPr/>
          </p:nvCxnSpPr>
          <p:spPr bwMode="auto">
            <a:xfrm flipH="1">
              <a:off x="5034" y="2153"/>
              <a:ext cx="0" cy="84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5" name="AutoShape 1636"/>
            <p:cNvCxnSpPr>
              <a:cxnSpLocks noChangeShapeType="1"/>
            </p:cNvCxnSpPr>
            <p:nvPr/>
          </p:nvCxnSpPr>
          <p:spPr bwMode="auto">
            <a:xfrm>
              <a:off x="5353" y="2064"/>
              <a:ext cx="2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96" name="Arc 1637"/>
            <p:cNvSpPr>
              <a:spLocks/>
            </p:cNvSpPr>
            <p:nvPr/>
          </p:nvSpPr>
          <p:spPr bwMode="auto">
            <a:xfrm flipV="1">
              <a:off x="5405" y="1423"/>
              <a:ext cx="81" cy="77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7" name="Freeform 1638"/>
            <p:cNvSpPr>
              <a:spLocks/>
            </p:cNvSpPr>
            <p:nvPr/>
          </p:nvSpPr>
          <p:spPr bwMode="auto">
            <a:xfrm>
              <a:off x="5381" y="891"/>
              <a:ext cx="1268" cy="16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76" y="32"/>
                </a:cxn>
                <a:cxn ang="0">
                  <a:pos x="283" y="49"/>
                </a:cxn>
                <a:cxn ang="0">
                  <a:pos x="673" y="116"/>
                </a:cxn>
                <a:cxn ang="0">
                  <a:pos x="839" y="127"/>
                </a:cxn>
                <a:cxn ang="0">
                  <a:pos x="1002" y="115"/>
                </a:cxn>
                <a:cxn ang="0">
                  <a:pos x="1268" y="145"/>
                </a:cxn>
              </a:cxnLst>
              <a:rect l="0" t="0" r="r" b="b"/>
              <a:pathLst>
                <a:path w="1268" h="160">
                  <a:moveTo>
                    <a:pt x="0" y="47"/>
                  </a:moveTo>
                  <a:cubicBezTo>
                    <a:pt x="30" y="46"/>
                    <a:pt x="156" y="0"/>
                    <a:pt x="176" y="32"/>
                  </a:cubicBezTo>
                  <a:cubicBezTo>
                    <a:pt x="186" y="0"/>
                    <a:pt x="283" y="79"/>
                    <a:pt x="283" y="49"/>
                  </a:cubicBezTo>
                  <a:cubicBezTo>
                    <a:pt x="386" y="86"/>
                    <a:pt x="569" y="121"/>
                    <a:pt x="673" y="116"/>
                  </a:cubicBezTo>
                  <a:cubicBezTo>
                    <a:pt x="761" y="138"/>
                    <a:pt x="738" y="115"/>
                    <a:pt x="839" y="127"/>
                  </a:cubicBezTo>
                  <a:cubicBezTo>
                    <a:pt x="892" y="160"/>
                    <a:pt x="942" y="104"/>
                    <a:pt x="1002" y="115"/>
                  </a:cubicBezTo>
                  <a:cubicBezTo>
                    <a:pt x="1050" y="150"/>
                    <a:pt x="1203" y="153"/>
                    <a:pt x="1268" y="14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998" name="AutoShape 1639"/>
            <p:cNvCxnSpPr>
              <a:cxnSpLocks noChangeShapeType="1"/>
            </p:cNvCxnSpPr>
            <p:nvPr/>
          </p:nvCxnSpPr>
          <p:spPr bwMode="auto">
            <a:xfrm flipH="1">
              <a:off x="5744" y="1828"/>
              <a:ext cx="207" cy="3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9" name="AutoShape 1640"/>
            <p:cNvCxnSpPr>
              <a:cxnSpLocks noChangeShapeType="1"/>
            </p:cNvCxnSpPr>
            <p:nvPr/>
          </p:nvCxnSpPr>
          <p:spPr bwMode="auto">
            <a:xfrm flipH="1">
              <a:off x="5688" y="1822"/>
              <a:ext cx="211" cy="3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0" name="AutoShape 1641"/>
            <p:cNvCxnSpPr>
              <a:cxnSpLocks noChangeShapeType="1"/>
            </p:cNvCxnSpPr>
            <p:nvPr/>
          </p:nvCxnSpPr>
          <p:spPr bwMode="auto">
            <a:xfrm flipH="1">
              <a:off x="5514" y="1833"/>
              <a:ext cx="205" cy="3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1" name="AutoShape 1642"/>
            <p:cNvCxnSpPr>
              <a:cxnSpLocks noChangeShapeType="1"/>
            </p:cNvCxnSpPr>
            <p:nvPr/>
          </p:nvCxnSpPr>
          <p:spPr bwMode="auto">
            <a:xfrm flipH="1">
              <a:off x="5573" y="1824"/>
              <a:ext cx="208" cy="3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2" name="AutoShape 1643"/>
            <p:cNvCxnSpPr>
              <a:cxnSpLocks noChangeShapeType="1"/>
            </p:cNvCxnSpPr>
            <p:nvPr/>
          </p:nvCxnSpPr>
          <p:spPr bwMode="auto">
            <a:xfrm flipH="1">
              <a:off x="5628" y="1834"/>
              <a:ext cx="206" cy="3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3" name="AutoShape 1644"/>
            <p:cNvCxnSpPr>
              <a:cxnSpLocks noChangeShapeType="1"/>
            </p:cNvCxnSpPr>
            <p:nvPr/>
          </p:nvCxnSpPr>
          <p:spPr bwMode="auto">
            <a:xfrm flipH="1">
              <a:off x="5398" y="1830"/>
              <a:ext cx="206" cy="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4" name="AutoShape 1645"/>
            <p:cNvCxnSpPr>
              <a:cxnSpLocks noChangeShapeType="1"/>
            </p:cNvCxnSpPr>
            <p:nvPr/>
          </p:nvCxnSpPr>
          <p:spPr bwMode="auto">
            <a:xfrm flipH="1">
              <a:off x="5461" y="1831"/>
              <a:ext cx="202" cy="3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5" name="AutoShape 1646"/>
            <p:cNvCxnSpPr>
              <a:cxnSpLocks noChangeShapeType="1"/>
            </p:cNvCxnSpPr>
            <p:nvPr/>
          </p:nvCxnSpPr>
          <p:spPr bwMode="auto">
            <a:xfrm flipH="1">
              <a:off x="5391" y="1838"/>
              <a:ext cx="156" cy="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6" name="AutoShape 1647"/>
            <p:cNvCxnSpPr>
              <a:cxnSpLocks noChangeShapeType="1"/>
            </p:cNvCxnSpPr>
            <p:nvPr/>
          </p:nvCxnSpPr>
          <p:spPr bwMode="auto">
            <a:xfrm flipH="1">
              <a:off x="5387" y="1839"/>
              <a:ext cx="105" cy="1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7" name="AutoShape 1648"/>
            <p:cNvCxnSpPr>
              <a:cxnSpLocks noChangeShapeType="1"/>
            </p:cNvCxnSpPr>
            <p:nvPr/>
          </p:nvCxnSpPr>
          <p:spPr bwMode="auto">
            <a:xfrm flipH="1">
              <a:off x="5394" y="1830"/>
              <a:ext cx="51" cy="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8" name="AutoShape 1649"/>
            <p:cNvCxnSpPr>
              <a:cxnSpLocks noChangeShapeType="1"/>
            </p:cNvCxnSpPr>
            <p:nvPr/>
          </p:nvCxnSpPr>
          <p:spPr bwMode="auto">
            <a:xfrm flipH="1">
              <a:off x="5676" y="2981"/>
              <a:ext cx="203" cy="3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09" name="AutoShape 1650"/>
            <p:cNvCxnSpPr>
              <a:cxnSpLocks noChangeShapeType="1"/>
            </p:cNvCxnSpPr>
            <p:nvPr/>
          </p:nvCxnSpPr>
          <p:spPr bwMode="auto">
            <a:xfrm flipH="1">
              <a:off x="5571" y="2973"/>
              <a:ext cx="201" cy="3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0" name="AutoShape 1651"/>
            <p:cNvCxnSpPr>
              <a:cxnSpLocks noChangeShapeType="1"/>
            </p:cNvCxnSpPr>
            <p:nvPr/>
          </p:nvCxnSpPr>
          <p:spPr bwMode="auto">
            <a:xfrm flipH="1">
              <a:off x="5618" y="2973"/>
              <a:ext cx="210" cy="3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1" name="AutoShape 1652"/>
            <p:cNvCxnSpPr>
              <a:cxnSpLocks noChangeShapeType="1"/>
            </p:cNvCxnSpPr>
            <p:nvPr/>
          </p:nvCxnSpPr>
          <p:spPr bwMode="auto">
            <a:xfrm flipH="1">
              <a:off x="5514" y="2979"/>
              <a:ext cx="200" cy="3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2" name="AutoShape 1653"/>
            <p:cNvCxnSpPr>
              <a:cxnSpLocks noChangeShapeType="1"/>
            </p:cNvCxnSpPr>
            <p:nvPr/>
          </p:nvCxnSpPr>
          <p:spPr bwMode="auto">
            <a:xfrm flipH="1">
              <a:off x="5446" y="2974"/>
              <a:ext cx="211" cy="35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3" name="AutoShape 1654"/>
            <p:cNvCxnSpPr>
              <a:cxnSpLocks noChangeShapeType="1"/>
            </p:cNvCxnSpPr>
            <p:nvPr/>
          </p:nvCxnSpPr>
          <p:spPr bwMode="auto">
            <a:xfrm flipH="1">
              <a:off x="5379" y="2976"/>
              <a:ext cx="158" cy="2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4" name="AutoShape 1655"/>
            <p:cNvCxnSpPr>
              <a:cxnSpLocks noChangeShapeType="1"/>
            </p:cNvCxnSpPr>
            <p:nvPr/>
          </p:nvCxnSpPr>
          <p:spPr bwMode="auto">
            <a:xfrm flipH="1">
              <a:off x="5389" y="2976"/>
              <a:ext cx="205" cy="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5" name="AutoShape 1656"/>
            <p:cNvCxnSpPr>
              <a:cxnSpLocks noChangeShapeType="1"/>
            </p:cNvCxnSpPr>
            <p:nvPr/>
          </p:nvCxnSpPr>
          <p:spPr bwMode="auto">
            <a:xfrm flipH="1">
              <a:off x="5381" y="2977"/>
              <a:ext cx="42" cy="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6" name="AutoShape 1657"/>
            <p:cNvCxnSpPr>
              <a:cxnSpLocks noChangeShapeType="1"/>
            </p:cNvCxnSpPr>
            <p:nvPr/>
          </p:nvCxnSpPr>
          <p:spPr bwMode="auto">
            <a:xfrm flipH="1">
              <a:off x="5387" y="2973"/>
              <a:ext cx="92" cy="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7" name="AutoShape 1658"/>
            <p:cNvCxnSpPr>
              <a:cxnSpLocks noChangeShapeType="1"/>
            </p:cNvCxnSpPr>
            <p:nvPr/>
          </p:nvCxnSpPr>
          <p:spPr bwMode="auto">
            <a:xfrm>
              <a:off x="5424" y="2848"/>
              <a:ext cx="120" cy="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19" name="AutoShape 1660"/>
            <p:cNvCxnSpPr>
              <a:cxnSpLocks noChangeShapeType="1"/>
            </p:cNvCxnSpPr>
            <p:nvPr/>
          </p:nvCxnSpPr>
          <p:spPr bwMode="auto">
            <a:xfrm flipH="1">
              <a:off x="5363" y="2942"/>
              <a:ext cx="0" cy="138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1020" name="AutoShape 1661"/>
            <p:cNvCxnSpPr>
              <a:cxnSpLocks noChangeShapeType="1"/>
            </p:cNvCxnSpPr>
            <p:nvPr/>
          </p:nvCxnSpPr>
          <p:spPr bwMode="auto">
            <a:xfrm>
              <a:off x="5381" y="2924"/>
              <a:ext cx="0" cy="5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1" name="AutoShape 1662"/>
            <p:cNvCxnSpPr>
              <a:cxnSpLocks noChangeShapeType="1"/>
            </p:cNvCxnSpPr>
            <p:nvPr/>
          </p:nvCxnSpPr>
          <p:spPr bwMode="auto">
            <a:xfrm>
              <a:off x="5381" y="3445"/>
              <a:ext cx="37" cy="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2" name="AutoShape 1663"/>
            <p:cNvCxnSpPr>
              <a:cxnSpLocks noChangeShapeType="1"/>
            </p:cNvCxnSpPr>
            <p:nvPr/>
          </p:nvCxnSpPr>
          <p:spPr bwMode="auto">
            <a:xfrm flipH="1">
              <a:off x="6128" y="3449"/>
              <a:ext cx="37" cy="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3" name="AutoShape 1664"/>
            <p:cNvCxnSpPr>
              <a:cxnSpLocks noChangeShapeType="1"/>
            </p:cNvCxnSpPr>
            <p:nvPr/>
          </p:nvCxnSpPr>
          <p:spPr bwMode="auto">
            <a:xfrm flipH="1">
              <a:off x="5380" y="1674"/>
              <a:ext cx="37" cy="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4" name="AutoShape 1665"/>
            <p:cNvCxnSpPr>
              <a:cxnSpLocks noChangeShapeType="1"/>
            </p:cNvCxnSpPr>
            <p:nvPr/>
          </p:nvCxnSpPr>
          <p:spPr bwMode="auto">
            <a:xfrm>
              <a:off x="6125" y="1680"/>
              <a:ext cx="37" cy="4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5" name="AutoShape 1666"/>
            <p:cNvCxnSpPr>
              <a:cxnSpLocks noChangeShapeType="1"/>
            </p:cNvCxnSpPr>
            <p:nvPr/>
          </p:nvCxnSpPr>
          <p:spPr bwMode="auto">
            <a:xfrm flipV="1">
              <a:off x="6058" y="1002"/>
              <a:ext cx="0" cy="4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6" name="AutoShape 1667"/>
            <p:cNvCxnSpPr>
              <a:cxnSpLocks noChangeShapeType="1"/>
            </p:cNvCxnSpPr>
            <p:nvPr/>
          </p:nvCxnSpPr>
          <p:spPr bwMode="auto">
            <a:xfrm>
              <a:off x="5637" y="1463"/>
              <a:ext cx="111" cy="1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7" name="AutoShape 1668"/>
            <p:cNvCxnSpPr>
              <a:cxnSpLocks noChangeShapeType="1"/>
            </p:cNvCxnSpPr>
            <p:nvPr/>
          </p:nvCxnSpPr>
          <p:spPr bwMode="auto">
            <a:xfrm>
              <a:off x="5583" y="1470"/>
              <a:ext cx="104" cy="1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8" name="AutoShape 1669"/>
            <p:cNvCxnSpPr>
              <a:cxnSpLocks noChangeShapeType="1"/>
            </p:cNvCxnSpPr>
            <p:nvPr/>
          </p:nvCxnSpPr>
          <p:spPr bwMode="auto">
            <a:xfrm>
              <a:off x="5536" y="1485"/>
              <a:ext cx="92" cy="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29" name="AutoShape 1670"/>
            <p:cNvCxnSpPr>
              <a:cxnSpLocks noChangeShapeType="1"/>
            </p:cNvCxnSpPr>
            <p:nvPr/>
          </p:nvCxnSpPr>
          <p:spPr bwMode="auto">
            <a:xfrm>
              <a:off x="5483" y="1491"/>
              <a:ext cx="89" cy="1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0" name="AutoShape 1671"/>
            <p:cNvCxnSpPr>
              <a:cxnSpLocks noChangeShapeType="1"/>
            </p:cNvCxnSpPr>
            <p:nvPr/>
          </p:nvCxnSpPr>
          <p:spPr bwMode="auto">
            <a:xfrm>
              <a:off x="5435" y="1497"/>
              <a:ext cx="95" cy="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1" name="AutoShape 1672"/>
            <p:cNvCxnSpPr>
              <a:cxnSpLocks noChangeShapeType="1"/>
            </p:cNvCxnSpPr>
            <p:nvPr/>
          </p:nvCxnSpPr>
          <p:spPr bwMode="auto">
            <a:xfrm>
              <a:off x="5387" y="1508"/>
              <a:ext cx="86" cy="1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2" name="AutoShape 1673"/>
            <p:cNvCxnSpPr>
              <a:cxnSpLocks noChangeShapeType="1"/>
            </p:cNvCxnSpPr>
            <p:nvPr/>
          </p:nvCxnSpPr>
          <p:spPr bwMode="auto">
            <a:xfrm>
              <a:off x="5382" y="1586"/>
              <a:ext cx="39" cy="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1674"/>
            <p:cNvCxnSpPr>
              <a:cxnSpLocks noChangeShapeType="1"/>
            </p:cNvCxnSpPr>
            <p:nvPr/>
          </p:nvCxnSpPr>
          <p:spPr bwMode="auto">
            <a:xfrm flipH="1" flipV="1">
              <a:off x="6007" y="1474"/>
              <a:ext cx="102" cy="1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4" name="AutoShape 1675"/>
            <p:cNvCxnSpPr>
              <a:cxnSpLocks noChangeShapeType="1"/>
            </p:cNvCxnSpPr>
            <p:nvPr/>
          </p:nvCxnSpPr>
          <p:spPr bwMode="auto">
            <a:xfrm flipH="1" flipV="1">
              <a:off x="6063" y="1487"/>
              <a:ext cx="98" cy="1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676"/>
            <p:cNvCxnSpPr>
              <a:cxnSpLocks noChangeShapeType="1"/>
            </p:cNvCxnSpPr>
            <p:nvPr/>
          </p:nvCxnSpPr>
          <p:spPr bwMode="auto">
            <a:xfrm flipH="1" flipV="1">
              <a:off x="6116" y="1488"/>
              <a:ext cx="36" cy="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677"/>
            <p:cNvCxnSpPr>
              <a:cxnSpLocks noChangeShapeType="1"/>
            </p:cNvCxnSpPr>
            <p:nvPr/>
          </p:nvCxnSpPr>
          <p:spPr bwMode="auto">
            <a:xfrm>
              <a:off x="5413" y="3484"/>
              <a:ext cx="72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678"/>
            <p:cNvCxnSpPr>
              <a:cxnSpLocks noChangeShapeType="1"/>
            </p:cNvCxnSpPr>
            <p:nvPr/>
          </p:nvCxnSpPr>
          <p:spPr bwMode="auto">
            <a:xfrm>
              <a:off x="5069" y="2176"/>
              <a:ext cx="109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8" name="AutoShape 1679"/>
            <p:cNvCxnSpPr>
              <a:cxnSpLocks noChangeShapeType="1"/>
            </p:cNvCxnSpPr>
            <p:nvPr/>
          </p:nvCxnSpPr>
          <p:spPr bwMode="auto">
            <a:xfrm>
              <a:off x="5377" y="3332"/>
              <a:ext cx="7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9" name="AutoShape 1680"/>
            <p:cNvCxnSpPr>
              <a:cxnSpLocks noChangeShapeType="1"/>
            </p:cNvCxnSpPr>
            <p:nvPr/>
          </p:nvCxnSpPr>
          <p:spPr bwMode="auto">
            <a:xfrm>
              <a:off x="5377" y="1831"/>
              <a:ext cx="7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0" name="AutoShape 1681"/>
            <p:cNvCxnSpPr>
              <a:cxnSpLocks noChangeShapeType="1"/>
            </p:cNvCxnSpPr>
            <p:nvPr/>
          </p:nvCxnSpPr>
          <p:spPr bwMode="auto">
            <a:xfrm>
              <a:off x="5378" y="1652"/>
              <a:ext cx="78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1" name="AutoShape 1682"/>
            <p:cNvCxnSpPr>
              <a:cxnSpLocks noChangeShapeType="1"/>
            </p:cNvCxnSpPr>
            <p:nvPr/>
          </p:nvCxnSpPr>
          <p:spPr bwMode="auto">
            <a:xfrm>
              <a:off x="5413" y="1685"/>
              <a:ext cx="72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2" name="AutoShape 1683"/>
            <p:cNvCxnSpPr>
              <a:cxnSpLocks noChangeShapeType="1"/>
            </p:cNvCxnSpPr>
            <p:nvPr/>
          </p:nvCxnSpPr>
          <p:spPr bwMode="auto">
            <a:xfrm>
              <a:off x="5333" y="3411"/>
              <a:ext cx="88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043" name="AutoShape 1684"/>
            <p:cNvCxnSpPr>
              <a:cxnSpLocks noChangeShapeType="1"/>
            </p:cNvCxnSpPr>
            <p:nvPr/>
          </p:nvCxnSpPr>
          <p:spPr bwMode="auto">
            <a:xfrm>
              <a:off x="5320" y="1750"/>
              <a:ext cx="88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044" name="AutoShape 1685"/>
            <p:cNvCxnSpPr>
              <a:cxnSpLocks noChangeShapeType="1"/>
            </p:cNvCxnSpPr>
            <p:nvPr/>
          </p:nvCxnSpPr>
          <p:spPr bwMode="auto">
            <a:xfrm>
              <a:off x="5383" y="1806"/>
              <a:ext cx="78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45" name="AutoShape 1686"/>
            <p:cNvCxnSpPr>
              <a:cxnSpLocks noChangeShapeType="1"/>
            </p:cNvCxnSpPr>
            <p:nvPr/>
          </p:nvCxnSpPr>
          <p:spPr bwMode="auto">
            <a:xfrm flipV="1">
              <a:off x="5487" y="910"/>
              <a:ext cx="0" cy="52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46" name="Arc 1687"/>
            <p:cNvSpPr>
              <a:spLocks/>
            </p:cNvSpPr>
            <p:nvPr/>
          </p:nvSpPr>
          <p:spPr bwMode="auto">
            <a:xfrm flipV="1">
              <a:off x="5621" y="1399"/>
              <a:ext cx="70" cy="66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7" name="Arc 1688"/>
            <p:cNvSpPr>
              <a:spLocks/>
            </p:cNvSpPr>
            <p:nvPr/>
          </p:nvSpPr>
          <p:spPr bwMode="auto">
            <a:xfrm flipH="1" flipV="1">
              <a:off x="5856" y="1379"/>
              <a:ext cx="80" cy="77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48" name="AutoShape 1689"/>
            <p:cNvCxnSpPr>
              <a:cxnSpLocks noChangeShapeType="1"/>
            </p:cNvCxnSpPr>
            <p:nvPr/>
          </p:nvCxnSpPr>
          <p:spPr bwMode="auto">
            <a:xfrm flipH="1" flipV="1">
              <a:off x="5691" y="955"/>
              <a:ext cx="4" cy="44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49" name="AutoShape 1690"/>
            <p:cNvCxnSpPr>
              <a:cxnSpLocks noChangeShapeType="1"/>
            </p:cNvCxnSpPr>
            <p:nvPr/>
          </p:nvCxnSpPr>
          <p:spPr bwMode="auto">
            <a:xfrm flipV="1">
              <a:off x="5859" y="990"/>
              <a:ext cx="0" cy="3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0" name="AutoShape 1691"/>
            <p:cNvCxnSpPr>
              <a:cxnSpLocks noChangeShapeType="1"/>
            </p:cNvCxnSpPr>
            <p:nvPr/>
          </p:nvCxnSpPr>
          <p:spPr bwMode="auto">
            <a:xfrm>
              <a:off x="5679" y="1436"/>
              <a:ext cx="127" cy="2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1" name="AutoShape 1692"/>
            <p:cNvCxnSpPr>
              <a:cxnSpLocks noChangeShapeType="1"/>
            </p:cNvCxnSpPr>
            <p:nvPr/>
          </p:nvCxnSpPr>
          <p:spPr bwMode="auto">
            <a:xfrm>
              <a:off x="5698" y="1380"/>
              <a:ext cx="156" cy="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2" name="AutoShape 1693"/>
            <p:cNvCxnSpPr>
              <a:cxnSpLocks noChangeShapeType="1"/>
            </p:cNvCxnSpPr>
            <p:nvPr/>
          </p:nvCxnSpPr>
          <p:spPr bwMode="auto">
            <a:xfrm>
              <a:off x="5698" y="1296"/>
              <a:ext cx="208" cy="3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3" name="AutoShape 1694"/>
            <p:cNvCxnSpPr>
              <a:cxnSpLocks noChangeShapeType="1"/>
            </p:cNvCxnSpPr>
            <p:nvPr/>
          </p:nvCxnSpPr>
          <p:spPr bwMode="auto">
            <a:xfrm>
              <a:off x="5701" y="958"/>
              <a:ext cx="155" cy="2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4" name="AutoShape 1695"/>
            <p:cNvCxnSpPr>
              <a:cxnSpLocks noChangeShapeType="1"/>
            </p:cNvCxnSpPr>
            <p:nvPr/>
          </p:nvCxnSpPr>
          <p:spPr bwMode="auto">
            <a:xfrm>
              <a:off x="5700" y="1041"/>
              <a:ext cx="156" cy="2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5" name="AutoShape 1696"/>
            <p:cNvCxnSpPr>
              <a:cxnSpLocks noChangeShapeType="1"/>
            </p:cNvCxnSpPr>
            <p:nvPr/>
          </p:nvCxnSpPr>
          <p:spPr bwMode="auto">
            <a:xfrm>
              <a:off x="5700" y="1213"/>
              <a:ext cx="258" cy="4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6" name="AutoShape 1697"/>
            <p:cNvCxnSpPr>
              <a:cxnSpLocks noChangeShapeType="1"/>
            </p:cNvCxnSpPr>
            <p:nvPr/>
          </p:nvCxnSpPr>
          <p:spPr bwMode="auto">
            <a:xfrm>
              <a:off x="5701" y="1129"/>
              <a:ext cx="306" cy="5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7" name="AutoShape 1698"/>
            <p:cNvCxnSpPr>
              <a:cxnSpLocks noChangeShapeType="1"/>
            </p:cNvCxnSpPr>
            <p:nvPr/>
          </p:nvCxnSpPr>
          <p:spPr bwMode="auto">
            <a:xfrm>
              <a:off x="5753" y="962"/>
              <a:ext cx="103" cy="1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8" name="AutoShape 1699"/>
            <p:cNvCxnSpPr>
              <a:cxnSpLocks noChangeShapeType="1"/>
            </p:cNvCxnSpPr>
            <p:nvPr/>
          </p:nvCxnSpPr>
          <p:spPr bwMode="auto">
            <a:xfrm>
              <a:off x="5818" y="986"/>
              <a:ext cx="39" cy="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59" name="AutoShape 1700"/>
            <p:cNvCxnSpPr>
              <a:cxnSpLocks noChangeShapeType="1"/>
            </p:cNvCxnSpPr>
            <p:nvPr/>
          </p:nvCxnSpPr>
          <p:spPr bwMode="auto">
            <a:xfrm flipH="1" flipV="1">
              <a:off x="5948" y="1459"/>
              <a:ext cx="107" cy="1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0" name="AutoShape 1701"/>
            <p:cNvCxnSpPr>
              <a:cxnSpLocks noChangeShapeType="1"/>
            </p:cNvCxnSpPr>
            <p:nvPr/>
          </p:nvCxnSpPr>
          <p:spPr bwMode="auto">
            <a:xfrm flipH="1">
              <a:off x="5382" y="1464"/>
              <a:ext cx="265" cy="4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1" name="AutoShape 1702"/>
            <p:cNvCxnSpPr>
              <a:cxnSpLocks noChangeShapeType="1"/>
            </p:cNvCxnSpPr>
            <p:nvPr/>
          </p:nvCxnSpPr>
          <p:spPr bwMode="auto">
            <a:xfrm>
              <a:off x="5906" y="1457"/>
              <a:ext cx="251" cy="4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62" name="AutoShape 1703"/>
            <p:cNvCxnSpPr>
              <a:cxnSpLocks noChangeShapeType="1"/>
            </p:cNvCxnSpPr>
            <p:nvPr/>
          </p:nvCxnSpPr>
          <p:spPr bwMode="auto">
            <a:xfrm>
              <a:off x="4574" y="2105"/>
              <a:ext cx="28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1063" name="Group 1704"/>
            <p:cNvGrpSpPr>
              <a:grpSpLocks/>
            </p:cNvGrpSpPr>
            <p:nvPr/>
          </p:nvGrpSpPr>
          <p:grpSpPr bwMode="auto">
            <a:xfrm>
              <a:off x="4575" y="2902"/>
              <a:ext cx="301" cy="314"/>
              <a:chOff x="5436" y="9901"/>
              <a:chExt cx="301" cy="314"/>
            </a:xfrm>
          </p:grpSpPr>
          <p:cxnSp>
            <p:nvCxnSpPr>
              <p:cNvPr id="1431" name="AutoShape 1705"/>
              <p:cNvCxnSpPr>
                <a:cxnSpLocks noChangeShapeType="1"/>
              </p:cNvCxnSpPr>
              <p:nvPr/>
            </p:nvCxnSpPr>
            <p:spPr bwMode="auto">
              <a:xfrm>
                <a:off x="5693" y="10103"/>
                <a:ext cx="44" cy="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2" name="AutoShape 1706"/>
              <p:cNvCxnSpPr>
                <a:cxnSpLocks noChangeShapeType="1"/>
              </p:cNvCxnSpPr>
              <p:nvPr/>
            </p:nvCxnSpPr>
            <p:spPr bwMode="auto">
              <a:xfrm flipH="1">
                <a:off x="5683" y="9965"/>
                <a:ext cx="49" cy="4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3" name="AutoShape 1707"/>
              <p:cNvCxnSpPr>
                <a:cxnSpLocks noChangeShapeType="1"/>
              </p:cNvCxnSpPr>
              <p:nvPr/>
            </p:nvCxnSpPr>
            <p:spPr bwMode="auto">
              <a:xfrm>
                <a:off x="5468" y="1010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4" name="AutoShape 1708"/>
              <p:cNvCxnSpPr>
                <a:cxnSpLocks noChangeShapeType="1"/>
              </p:cNvCxnSpPr>
              <p:nvPr/>
            </p:nvCxnSpPr>
            <p:spPr bwMode="auto">
              <a:xfrm flipH="1">
                <a:off x="5440" y="9905"/>
                <a:ext cx="2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5" name="AutoShape 1709"/>
              <p:cNvCxnSpPr>
                <a:cxnSpLocks noChangeShapeType="1"/>
              </p:cNvCxnSpPr>
              <p:nvPr/>
            </p:nvCxnSpPr>
            <p:spPr bwMode="auto">
              <a:xfrm>
                <a:off x="5663" y="10107"/>
                <a:ext cx="69" cy="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6" name="AutoShape 1710"/>
              <p:cNvCxnSpPr>
                <a:cxnSpLocks noChangeShapeType="1"/>
              </p:cNvCxnSpPr>
              <p:nvPr/>
            </p:nvCxnSpPr>
            <p:spPr bwMode="auto">
              <a:xfrm>
                <a:off x="5634" y="10117"/>
                <a:ext cx="88" cy="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7" name="AutoShape 1711"/>
              <p:cNvCxnSpPr>
                <a:cxnSpLocks noChangeShapeType="1"/>
              </p:cNvCxnSpPr>
              <p:nvPr/>
            </p:nvCxnSpPr>
            <p:spPr bwMode="auto">
              <a:xfrm>
                <a:off x="5500" y="1010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8" name="AutoShape 1712"/>
              <p:cNvCxnSpPr>
                <a:cxnSpLocks noChangeShapeType="1"/>
              </p:cNvCxnSpPr>
              <p:nvPr/>
            </p:nvCxnSpPr>
            <p:spPr bwMode="auto">
              <a:xfrm>
                <a:off x="5436" y="10110"/>
                <a:ext cx="99" cy="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9" name="AutoShape 1713"/>
              <p:cNvCxnSpPr>
                <a:cxnSpLocks noChangeShapeType="1"/>
              </p:cNvCxnSpPr>
              <p:nvPr/>
            </p:nvCxnSpPr>
            <p:spPr bwMode="auto">
              <a:xfrm flipH="1">
                <a:off x="5669" y="9930"/>
                <a:ext cx="63" cy="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0" name="AutoShape 1714"/>
              <p:cNvCxnSpPr>
                <a:cxnSpLocks noChangeShapeType="1"/>
              </p:cNvCxnSpPr>
              <p:nvPr/>
            </p:nvCxnSpPr>
            <p:spPr bwMode="auto">
              <a:xfrm flipH="1">
                <a:off x="5634" y="9911"/>
                <a:ext cx="83" cy="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1" name="AutoShape 1715"/>
              <p:cNvCxnSpPr>
                <a:cxnSpLocks noChangeShapeType="1"/>
              </p:cNvCxnSpPr>
              <p:nvPr/>
            </p:nvCxnSpPr>
            <p:spPr bwMode="auto">
              <a:xfrm flipH="1">
                <a:off x="5589" y="990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2" name="AutoShape 1716"/>
              <p:cNvCxnSpPr>
                <a:cxnSpLocks noChangeShapeType="1"/>
              </p:cNvCxnSpPr>
              <p:nvPr/>
            </p:nvCxnSpPr>
            <p:spPr bwMode="auto">
              <a:xfrm flipH="1">
                <a:off x="5558" y="9901"/>
                <a:ext cx="99" cy="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3" name="AutoShape 1717"/>
              <p:cNvCxnSpPr>
                <a:cxnSpLocks noChangeShapeType="1"/>
              </p:cNvCxnSpPr>
              <p:nvPr/>
            </p:nvCxnSpPr>
            <p:spPr bwMode="auto">
              <a:xfrm flipH="1">
                <a:off x="5531" y="9906"/>
                <a:ext cx="87" cy="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4" name="AutoShape 1718"/>
              <p:cNvCxnSpPr>
                <a:cxnSpLocks noChangeShapeType="1"/>
              </p:cNvCxnSpPr>
              <p:nvPr/>
            </p:nvCxnSpPr>
            <p:spPr bwMode="auto">
              <a:xfrm flipH="1">
                <a:off x="5478" y="9902"/>
                <a:ext cx="107" cy="1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5" name="AutoShape 1719"/>
              <p:cNvCxnSpPr>
                <a:cxnSpLocks noChangeShapeType="1"/>
              </p:cNvCxnSpPr>
              <p:nvPr/>
            </p:nvCxnSpPr>
            <p:spPr bwMode="auto">
              <a:xfrm flipH="1">
                <a:off x="5440" y="9902"/>
                <a:ext cx="107" cy="1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6" name="AutoShape 1720"/>
              <p:cNvCxnSpPr>
                <a:cxnSpLocks noChangeShapeType="1"/>
              </p:cNvCxnSpPr>
              <p:nvPr/>
            </p:nvCxnSpPr>
            <p:spPr bwMode="auto">
              <a:xfrm flipH="1">
                <a:off x="5445" y="9902"/>
                <a:ext cx="68" cy="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7" name="AutoShape 1721"/>
              <p:cNvCxnSpPr>
                <a:cxnSpLocks noChangeShapeType="1"/>
              </p:cNvCxnSpPr>
              <p:nvPr/>
            </p:nvCxnSpPr>
            <p:spPr bwMode="auto">
              <a:xfrm flipH="1">
                <a:off x="5446" y="9902"/>
                <a:ext cx="33" cy="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8" name="AutoShape 1722"/>
              <p:cNvCxnSpPr>
                <a:cxnSpLocks noChangeShapeType="1"/>
              </p:cNvCxnSpPr>
              <p:nvPr/>
            </p:nvCxnSpPr>
            <p:spPr bwMode="auto">
              <a:xfrm>
                <a:off x="5608" y="10132"/>
                <a:ext cx="74" cy="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49" name="AutoShape 1723"/>
              <p:cNvCxnSpPr>
                <a:cxnSpLocks noChangeShapeType="1"/>
              </p:cNvCxnSpPr>
              <p:nvPr/>
            </p:nvCxnSpPr>
            <p:spPr bwMode="auto">
              <a:xfrm>
                <a:off x="5569" y="10132"/>
                <a:ext cx="84" cy="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0" name="AutoShape 1724"/>
              <p:cNvCxnSpPr>
                <a:cxnSpLocks noChangeShapeType="1"/>
              </p:cNvCxnSpPr>
              <p:nvPr/>
            </p:nvCxnSpPr>
            <p:spPr bwMode="auto">
              <a:xfrm>
                <a:off x="5439" y="10149"/>
                <a:ext cx="60" cy="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451" name="Oval 1725"/>
              <p:cNvSpPr>
                <a:spLocks noChangeArrowheads="1"/>
              </p:cNvSpPr>
              <p:nvPr/>
            </p:nvSpPr>
            <p:spPr bwMode="auto">
              <a:xfrm>
                <a:off x="5508" y="9984"/>
                <a:ext cx="152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452" name="AutoShape 1726"/>
              <p:cNvCxnSpPr>
                <a:cxnSpLocks noChangeShapeType="1"/>
              </p:cNvCxnSpPr>
              <p:nvPr/>
            </p:nvCxnSpPr>
            <p:spPr bwMode="auto">
              <a:xfrm>
                <a:off x="5440" y="10009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3" name="AutoShape 1727"/>
              <p:cNvCxnSpPr>
                <a:cxnSpLocks noChangeShapeType="1"/>
              </p:cNvCxnSpPr>
              <p:nvPr/>
            </p:nvCxnSpPr>
            <p:spPr bwMode="auto">
              <a:xfrm>
                <a:off x="5639" y="10010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4" name="AutoShape 1728"/>
              <p:cNvCxnSpPr>
                <a:cxnSpLocks noChangeShapeType="1"/>
              </p:cNvCxnSpPr>
              <p:nvPr/>
            </p:nvCxnSpPr>
            <p:spPr bwMode="auto">
              <a:xfrm>
                <a:off x="5436" y="10100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5" name="AutoShape 1729"/>
              <p:cNvCxnSpPr>
                <a:cxnSpLocks noChangeShapeType="1"/>
              </p:cNvCxnSpPr>
              <p:nvPr/>
            </p:nvCxnSpPr>
            <p:spPr bwMode="auto">
              <a:xfrm>
                <a:off x="5638" y="10102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56" name="AutoShape 1730"/>
              <p:cNvCxnSpPr>
                <a:cxnSpLocks noChangeShapeType="1"/>
              </p:cNvCxnSpPr>
              <p:nvPr/>
            </p:nvCxnSpPr>
            <p:spPr bwMode="auto">
              <a:xfrm>
                <a:off x="5440" y="10058"/>
                <a:ext cx="28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1457" name="AutoShape 1731"/>
              <p:cNvCxnSpPr>
                <a:cxnSpLocks noChangeShapeType="1"/>
              </p:cNvCxnSpPr>
              <p:nvPr/>
            </p:nvCxnSpPr>
            <p:spPr bwMode="auto">
              <a:xfrm flipH="1">
                <a:off x="5585" y="10008"/>
                <a:ext cx="0" cy="10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  <p:cxnSp>
          <p:nvCxnSpPr>
            <p:cNvPr id="1064" name="AutoShape 1732"/>
            <p:cNvCxnSpPr>
              <a:cxnSpLocks noChangeShapeType="1"/>
            </p:cNvCxnSpPr>
            <p:nvPr/>
          </p:nvCxnSpPr>
          <p:spPr bwMode="auto">
            <a:xfrm>
              <a:off x="3187" y="2856"/>
              <a:ext cx="33" cy="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5" name="Arc 1733"/>
            <p:cNvSpPr>
              <a:spLocks/>
            </p:cNvSpPr>
            <p:nvPr/>
          </p:nvSpPr>
          <p:spPr bwMode="auto">
            <a:xfrm flipH="1">
              <a:off x="3359" y="3017"/>
              <a:ext cx="64" cy="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66" name="AutoShape 1734"/>
            <p:cNvCxnSpPr>
              <a:cxnSpLocks noChangeShapeType="1"/>
            </p:cNvCxnSpPr>
            <p:nvPr/>
          </p:nvCxnSpPr>
          <p:spPr bwMode="auto">
            <a:xfrm flipH="1">
              <a:off x="4147" y="2140"/>
              <a:ext cx="0" cy="8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7" name="Arc 1735"/>
            <p:cNvSpPr>
              <a:spLocks/>
            </p:cNvSpPr>
            <p:nvPr/>
          </p:nvSpPr>
          <p:spPr bwMode="auto">
            <a:xfrm flipV="1">
              <a:off x="3291" y="3250"/>
              <a:ext cx="66" cy="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68" name="AutoShape 1736"/>
            <p:cNvCxnSpPr>
              <a:cxnSpLocks noChangeShapeType="1"/>
            </p:cNvCxnSpPr>
            <p:nvPr/>
          </p:nvCxnSpPr>
          <p:spPr bwMode="auto">
            <a:xfrm flipH="1">
              <a:off x="3362" y="3069"/>
              <a:ext cx="0" cy="18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69" name="Freeform 1737"/>
            <p:cNvSpPr>
              <a:spLocks/>
            </p:cNvSpPr>
            <p:nvPr/>
          </p:nvSpPr>
          <p:spPr bwMode="auto">
            <a:xfrm>
              <a:off x="3044" y="1861"/>
              <a:ext cx="162" cy="1445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41" y="167"/>
                </a:cxn>
                <a:cxn ang="0">
                  <a:pos x="72" y="475"/>
                </a:cxn>
                <a:cxn ang="0">
                  <a:pos x="36" y="755"/>
                </a:cxn>
                <a:cxn ang="0">
                  <a:pos x="100" y="1135"/>
                </a:cxn>
                <a:cxn ang="0">
                  <a:pos x="143" y="1457"/>
                </a:cxn>
                <a:cxn ang="0">
                  <a:pos x="150" y="1550"/>
                </a:cxn>
                <a:cxn ang="0">
                  <a:pos x="196" y="1602"/>
                </a:cxn>
                <a:cxn ang="0">
                  <a:pos x="188" y="1698"/>
                </a:cxn>
                <a:cxn ang="0">
                  <a:pos x="165" y="1765"/>
                </a:cxn>
              </a:cxnLst>
              <a:rect l="0" t="0" r="r" b="b"/>
              <a:pathLst>
                <a:path w="198" h="1765">
                  <a:moveTo>
                    <a:pt x="180" y="0"/>
                  </a:moveTo>
                  <a:cubicBezTo>
                    <a:pt x="146" y="54"/>
                    <a:pt x="184" y="120"/>
                    <a:pt x="141" y="167"/>
                  </a:cubicBezTo>
                  <a:cubicBezTo>
                    <a:pt x="145" y="285"/>
                    <a:pt x="0" y="397"/>
                    <a:pt x="72" y="475"/>
                  </a:cubicBezTo>
                  <a:cubicBezTo>
                    <a:pt x="57" y="569"/>
                    <a:pt x="101" y="685"/>
                    <a:pt x="36" y="755"/>
                  </a:cubicBezTo>
                  <a:cubicBezTo>
                    <a:pt x="39" y="904"/>
                    <a:pt x="26" y="1018"/>
                    <a:pt x="100" y="1135"/>
                  </a:cubicBezTo>
                  <a:cubicBezTo>
                    <a:pt x="95" y="1268"/>
                    <a:pt x="131" y="1327"/>
                    <a:pt x="143" y="1457"/>
                  </a:cubicBezTo>
                  <a:cubicBezTo>
                    <a:pt x="145" y="1483"/>
                    <a:pt x="143" y="1525"/>
                    <a:pt x="150" y="1550"/>
                  </a:cubicBezTo>
                  <a:cubicBezTo>
                    <a:pt x="148" y="1566"/>
                    <a:pt x="198" y="1586"/>
                    <a:pt x="196" y="1602"/>
                  </a:cubicBezTo>
                  <a:cubicBezTo>
                    <a:pt x="192" y="1633"/>
                    <a:pt x="193" y="1666"/>
                    <a:pt x="188" y="1698"/>
                  </a:cubicBezTo>
                  <a:cubicBezTo>
                    <a:pt x="186" y="1714"/>
                    <a:pt x="165" y="1765"/>
                    <a:pt x="165" y="176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70" name="AutoShape 1738"/>
            <p:cNvCxnSpPr>
              <a:cxnSpLocks noChangeShapeType="1"/>
            </p:cNvCxnSpPr>
            <p:nvPr/>
          </p:nvCxnSpPr>
          <p:spPr bwMode="auto">
            <a:xfrm rot="5400000">
              <a:off x="4012" y="2885"/>
              <a:ext cx="132" cy="1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1" name="AutoShape 1739"/>
            <p:cNvCxnSpPr>
              <a:cxnSpLocks noChangeShapeType="1"/>
            </p:cNvCxnSpPr>
            <p:nvPr/>
          </p:nvCxnSpPr>
          <p:spPr bwMode="auto">
            <a:xfrm flipH="1">
              <a:off x="4071" y="2939"/>
              <a:ext cx="78" cy="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2" name="AutoShape 1740"/>
            <p:cNvCxnSpPr>
              <a:cxnSpLocks noChangeShapeType="1"/>
            </p:cNvCxnSpPr>
            <p:nvPr/>
          </p:nvCxnSpPr>
          <p:spPr bwMode="auto">
            <a:xfrm flipH="1">
              <a:off x="3954" y="2888"/>
              <a:ext cx="122" cy="1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3" name="AutoShape 1741"/>
            <p:cNvCxnSpPr>
              <a:cxnSpLocks noChangeShapeType="1"/>
            </p:cNvCxnSpPr>
            <p:nvPr/>
          </p:nvCxnSpPr>
          <p:spPr bwMode="auto">
            <a:xfrm flipH="1">
              <a:off x="3888" y="2878"/>
              <a:ext cx="133" cy="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4" name="AutoShape 1742"/>
            <p:cNvCxnSpPr>
              <a:cxnSpLocks noChangeShapeType="1"/>
            </p:cNvCxnSpPr>
            <p:nvPr/>
          </p:nvCxnSpPr>
          <p:spPr bwMode="auto">
            <a:xfrm flipH="1">
              <a:off x="3822" y="2880"/>
              <a:ext cx="133" cy="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5" name="AutoShape 1743"/>
            <p:cNvCxnSpPr>
              <a:cxnSpLocks noChangeShapeType="1"/>
            </p:cNvCxnSpPr>
            <p:nvPr/>
          </p:nvCxnSpPr>
          <p:spPr bwMode="auto">
            <a:xfrm flipH="1">
              <a:off x="3756" y="2876"/>
              <a:ext cx="139" cy="1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6" name="AutoShape 1744"/>
            <p:cNvCxnSpPr>
              <a:cxnSpLocks noChangeShapeType="1"/>
            </p:cNvCxnSpPr>
            <p:nvPr/>
          </p:nvCxnSpPr>
          <p:spPr bwMode="auto">
            <a:xfrm flipH="1">
              <a:off x="3690" y="2872"/>
              <a:ext cx="145" cy="1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7" name="AutoShape 1745"/>
            <p:cNvCxnSpPr>
              <a:cxnSpLocks noChangeShapeType="1"/>
            </p:cNvCxnSpPr>
            <p:nvPr/>
          </p:nvCxnSpPr>
          <p:spPr bwMode="auto">
            <a:xfrm flipH="1">
              <a:off x="3623" y="2891"/>
              <a:ext cx="128" cy="1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8" name="AutoShape 1746"/>
            <p:cNvCxnSpPr>
              <a:cxnSpLocks noChangeShapeType="1"/>
            </p:cNvCxnSpPr>
            <p:nvPr/>
          </p:nvCxnSpPr>
          <p:spPr bwMode="auto">
            <a:xfrm flipH="1">
              <a:off x="3564" y="2877"/>
              <a:ext cx="136" cy="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79" name="AutoShape 1747"/>
            <p:cNvCxnSpPr>
              <a:cxnSpLocks noChangeShapeType="1"/>
            </p:cNvCxnSpPr>
            <p:nvPr/>
          </p:nvCxnSpPr>
          <p:spPr bwMode="auto">
            <a:xfrm flipH="1">
              <a:off x="3494" y="2883"/>
              <a:ext cx="135" cy="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0" name="AutoShape 1748"/>
            <p:cNvCxnSpPr>
              <a:cxnSpLocks noChangeShapeType="1"/>
            </p:cNvCxnSpPr>
            <p:nvPr/>
          </p:nvCxnSpPr>
          <p:spPr bwMode="auto">
            <a:xfrm flipH="1">
              <a:off x="3248" y="2873"/>
              <a:ext cx="68" cy="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1" name="AutoShape 1749"/>
            <p:cNvCxnSpPr>
              <a:cxnSpLocks noChangeShapeType="1"/>
            </p:cNvCxnSpPr>
            <p:nvPr/>
          </p:nvCxnSpPr>
          <p:spPr bwMode="auto">
            <a:xfrm flipH="1">
              <a:off x="3237" y="2879"/>
              <a:ext cx="135" cy="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2" name="AutoShape 1750"/>
            <p:cNvCxnSpPr>
              <a:cxnSpLocks noChangeShapeType="1"/>
            </p:cNvCxnSpPr>
            <p:nvPr/>
          </p:nvCxnSpPr>
          <p:spPr bwMode="auto">
            <a:xfrm flipH="1">
              <a:off x="3200" y="3088"/>
              <a:ext cx="159" cy="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83" name="Arc 1751"/>
            <p:cNvSpPr>
              <a:spLocks/>
            </p:cNvSpPr>
            <p:nvPr/>
          </p:nvSpPr>
          <p:spPr bwMode="auto">
            <a:xfrm flipH="1" flipV="1">
              <a:off x="3362" y="2073"/>
              <a:ext cx="66" cy="6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4" name="Arc 1752"/>
            <p:cNvSpPr>
              <a:spLocks/>
            </p:cNvSpPr>
            <p:nvPr/>
          </p:nvSpPr>
          <p:spPr bwMode="auto">
            <a:xfrm>
              <a:off x="3298" y="1858"/>
              <a:ext cx="66" cy="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085" name="AutoShape 1753"/>
            <p:cNvCxnSpPr>
              <a:cxnSpLocks noChangeShapeType="1"/>
            </p:cNvCxnSpPr>
            <p:nvPr/>
          </p:nvCxnSpPr>
          <p:spPr bwMode="auto">
            <a:xfrm flipH="1">
              <a:off x="3361" y="1910"/>
              <a:ext cx="0" cy="1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6" name="AutoShape 1754"/>
            <p:cNvCxnSpPr>
              <a:cxnSpLocks noChangeShapeType="1"/>
            </p:cNvCxnSpPr>
            <p:nvPr/>
          </p:nvCxnSpPr>
          <p:spPr bwMode="auto">
            <a:xfrm flipH="1">
              <a:off x="4061" y="2183"/>
              <a:ext cx="92" cy="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7" name="AutoShape 1755"/>
            <p:cNvCxnSpPr>
              <a:cxnSpLocks noChangeShapeType="1"/>
            </p:cNvCxnSpPr>
            <p:nvPr/>
          </p:nvCxnSpPr>
          <p:spPr bwMode="auto">
            <a:xfrm flipH="1">
              <a:off x="4009" y="2137"/>
              <a:ext cx="133" cy="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8" name="AutoShape 1756"/>
            <p:cNvCxnSpPr>
              <a:cxnSpLocks noChangeShapeType="1"/>
            </p:cNvCxnSpPr>
            <p:nvPr/>
          </p:nvCxnSpPr>
          <p:spPr bwMode="auto">
            <a:xfrm flipH="1">
              <a:off x="3942" y="2139"/>
              <a:ext cx="134" cy="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89" name="AutoShape 1757"/>
            <p:cNvCxnSpPr>
              <a:cxnSpLocks noChangeShapeType="1"/>
            </p:cNvCxnSpPr>
            <p:nvPr/>
          </p:nvCxnSpPr>
          <p:spPr bwMode="auto">
            <a:xfrm flipH="1">
              <a:off x="3876" y="2141"/>
              <a:ext cx="134" cy="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0" name="AutoShape 1758"/>
            <p:cNvCxnSpPr>
              <a:cxnSpLocks noChangeShapeType="1"/>
            </p:cNvCxnSpPr>
            <p:nvPr/>
          </p:nvCxnSpPr>
          <p:spPr bwMode="auto">
            <a:xfrm flipH="1">
              <a:off x="3821" y="2143"/>
              <a:ext cx="122" cy="1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1" name="AutoShape 1759"/>
            <p:cNvCxnSpPr>
              <a:cxnSpLocks noChangeShapeType="1"/>
            </p:cNvCxnSpPr>
            <p:nvPr/>
          </p:nvCxnSpPr>
          <p:spPr bwMode="auto">
            <a:xfrm flipH="1">
              <a:off x="3761" y="2144"/>
              <a:ext cx="116" cy="1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2" name="AutoShape 1760"/>
            <p:cNvCxnSpPr>
              <a:cxnSpLocks noChangeShapeType="1"/>
            </p:cNvCxnSpPr>
            <p:nvPr/>
          </p:nvCxnSpPr>
          <p:spPr bwMode="auto">
            <a:xfrm flipH="1">
              <a:off x="3688" y="2147"/>
              <a:ext cx="123" cy="1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3" name="AutoShape 1761"/>
            <p:cNvCxnSpPr>
              <a:cxnSpLocks noChangeShapeType="1"/>
            </p:cNvCxnSpPr>
            <p:nvPr/>
          </p:nvCxnSpPr>
          <p:spPr bwMode="auto">
            <a:xfrm flipH="1">
              <a:off x="3618" y="2142"/>
              <a:ext cx="133" cy="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4" name="AutoShape 1762"/>
            <p:cNvCxnSpPr>
              <a:cxnSpLocks noChangeShapeType="1"/>
            </p:cNvCxnSpPr>
            <p:nvPr/>
          </p:nvCxnSpPr>
          <p:spPr bwMode="auto">
            <a:xfrm flipH="1">
              <a:off x="3553" y="2137"/>
              <a:ext cx="139" cy="1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5" name="AutoShape 1763"/>
            <p:cNvCxnSpPr>
              <a:cxnSpLocks noChangeShapeType="1"/>
            </p:cNvCxnSpPr>
            <p:nvPr/>
          </p:nvCxnSpPr>
          <p:spPr bwMode="auto">
            <a:xfrm flipH="1">
              <a:off x="3494" y="2133"/>
              <a:ext cx="139" cy="1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6" name="AutoShape 1764"/>
            <p:cNvCxnSpPr>
              <a:cxnSpLocks noChangeShapeType="1"/>
            </p:cNvCxnSpPr>
            <p:nvPr/>
          </p:nvCxnSpPr>
          <p:spPr bwMode="auto">
            <a:xfrm flipH="1">
              <a:off x="3435" y="2137"/>
              <a:ext cx="129" cy="1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7" name="AutoShape 1765"/>
            <p:cNvCxnSpPr>
              <a:cxnSpLocks noChangeShapeType="1"/>
            </p:cNvCxnSpPr>
            <p:nvPr/>
          </p:nvCxnSpPr>
          <p:spPr bwMode="auto">
            <a:xfrm flipH="1">
              <a:off x="3361" y="2141"/>
              <a:ext cx="130" cy="1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8" name="AutoShape 1766"/>
            <p:cNvCxnSpPr>
              <a:cxnSpLocks noChangeShapeType="1"/>
            </p:cNvCxnSpPr>
            <p:nvPr/>
          </p:nvCxnSpPr>
          <p:spPr bwMode="auto">
            <a:xfrm flipH="1">
              <a:off x="3300" y="2136"/>
              <a:ext cx="129" cy="1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99" name="AutoShape 1767"/>
            <p:cNvCxnSpPr>
              <a:cxnSpLocks noChangeShapeType="1"/>
            </p:cNvCxnSpPr>
            <p:nvPr/>
          </p:nvCxnSpPr>
          <p:spPr bwMode="auto">
            <a:xfrm rot="10800000" flipV="1">
              <a:off x="3240" y="1972"/>
              <a:ext cx="115" cy="1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0" name="AutoShape 1768"/>
            <p:cNvCxnSpPr>
              <a:cxnSpLocks noChangeShapeType="1"/>
            </p:cNvCxnSpPr>
            <p:nvPr/>
          </p:nvCxnSpPr>
          <p:spPr bwMode="auto">
            <a:xfrm flipH="1">
              <a:off x="3240" y="1906"/>
              <a:ext cx="110" cy="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1" name="AutoShape 1769"/>
            <p:cNvCxnSpPr>
              <a:cxnSpLocks noChangeShapeType="1"/>
            </p:cNvCxnSpPr>
            <p:nvPr/>
          </p:nvCxnSpPr>
          <p:spPr bwMode="auto">
            <a:xfrm flipH="1">
              <a:off x="3238" y="1858"/>
              <a:ext cx="96" cy="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2" name="AutoShape 1770"/>
            <p:cNvCxnSpPr>
              <a:cxnSpLocks noChangeShapeType="1"/>
            </p:cNvCxnSpPr>
            <p:nvPr/>
          </p:nvCxnSpPr>
          <p:spPr bwMode="auto">
            <a:xfrm flipH="1">
              <a:off x="3186" y="1851"/>
              <a:ext cx="97" cy="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3" name="AutoShape 1771"/>
            <p:cNvCxnSpPr>
              <a:cxnSpLocks noChangeShapeType="1"/>
            </p:cNvCxnSpPr>
            <p:nvPr/>
          </p:nvCxnSpPr>
          <p:spPr bwMode="auto">
            <a:xfrm flipH="1">
              <a:off x="3175" y="1858"/>
              <a:ext cx="51" cy="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4" name="AutoShape 1772"/>
            <p:cNvCxnSpPr>
              <a:cxnSpLocks noChangeShapeType="1"/>
            </p:cNvCxnSpPr>
            <p:nvPr/>
          </p:nvCxnSpPr>
          <p:spPr bwMode="auto">
            <a:xfrm flipV="1">
              <a:off x="3179" y="2274"/>
              <a:ext cx="34" cy="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5" name="AutoShape 1773"/>
            <p:cNvCxnSpPr>
              <a:cxnSpLocks noChangeShapeType="1"/>
            </p:cNvCxnSpPr>
            <p:nvPr/>
          </p:nvCxnSpPr>
          <p:spPr bwMode="auto">
            <a:xfrm>
              <a:off x="3188" y="2292"/>
              <a:ext cx="0" cy="56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6" name="AutoShape 1774"/>
            <p:cNvCxnSpPr>
              <a:cxnSpLocks noChangeShapeType="1"/>
            </p:cNvCxnSpPr>
            <p:nvPr/>
          </p:nvCxnSpPr>
          <p:spPr bwMode="auto">
            <a:xfrm flipH="1">
              <a:off x="3173" y="1961"/>
              <a:ext cx="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7" name="AutoShape 1775"/>
            <p:cNvCxnSpPr>
              <a:cxnSpLocks noChangeShapeType="1"/>
            </p:cNvCxnSpPr>
            <p:nvPr/>
          </p:nvCxnSpPr>
          <p:spPr bwMode="auto">
            <a:xfrm flipH="1">
              <a:off x="3202" y="3224"/>
              <a:ext cx="4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8" name="AutoShape 1776"/>
            <p:cNvCxnSpPr>
              <a:cxnSpLocks noChangeShapeType="1"/>
            </p:cNvCxnSpPr>
            <p:nvPr/>
          </p:nvCxnSpPr>
          <p:spPr bwMode="auto">
            <a:xfrm flipH="1">
              <a:off x="3413" y="2138"/>
              <a:ext cx="73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09" name="AutoShape 1777"/>
            <p:cNvCxnSpPr>
              <a:cxnSpLocks noChangeShapeType="1"/>
            </p:cNvCxnSpPr>
            <p:nvPr/>
          </p:nvCxnSpPr>
          <p:spPr bwMode="auto">
            <a:xfrm flipH="1">
              <a:off x="3181" y="1859"/>
              <a:ext cx="12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0" name="AutoShape 1778"/>
            <p:cNvCxnSpPr>
              <a:cxnSpLocks noChangeShapeType="1"/>
            </p:cNvCxnSpPr>
            <p:nvPr/>
          </p:nvCxnSpPr>
          <p:spPr bwMode="auto">
            <a:xfrm flipH="1">
              <a:off x="3241" y="2020"/>
              <a:ext cx="122" cy="1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1" name="AutoShape 1779"/>
            <p:cNvCxnSpPr>
              <a:cxnSpLocks noChangeShapeType="1"/>
            </p:cNvCxnSpPr>
            <p:nvPr/>
          </p:nvCxnSpPr>
          <p:spPr bwMode="auto">
            <a:xfrm flipH="1">
              <a:off x="3248" y="2082"/>
              <a:ext cx="116" cy="1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2" name="AutoShape 1780"/>
            <p:cNvCxnSpPr>
              <a:cxnSpLocks noChangeShapeType="1"/>
            </p:cNvCxnSpPr>
            <p:nvPr/>
          </p:nvCxnSpPr>
          <p:spPr bwMode="auto">
            <a:xfrm flipH="1">
              <a:off x="3249" y="2117"/>
              <a:ext cx="137" cy="1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3" name="AutoShape 1781"/>
            <p:cNvCxnSpPr>
              <a:cxnSpLocks noChangeShapeType="1"/>
            </p:cNvCxnSpPr>
            <p:nvPr/>
          </p:nvCxnSpPr>
          <p:spPr bwMode="auto">
            <a:xfrm>
              <a:off x="3166" y="3313"/>
              <a:ext cx="13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4" name="AutoShape 1782"/>
            <p:cNvCxnSpPr>
              <a:cxnSpLocks noChangeShapeType="1"/>
            </p:cNvCxnSpPr>
            <p:nvPr/>
          </p:nvCxnSpPr>
          <p:spPr bwMode="auto">
            <a:xfrm flipH="1">
              <a:off x="3401" y="3020"/>
              <a:ext cx="73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5" name="AutoShape 1783"/>
            <p:cNvCxnSpPr>
              <a:cxnSpLocks noChangeShapeType="1"/>
            </p:cNvCxnSpPr>
            <p:nvPr/>
          </p:nvCxnSpPr>
          <p:spPr bwMode="auto">
            <a:xfrm flipH="1">
              <a:off x="3427" y="2885"/>
              <a:ext cx="135" cy="1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6" name="AutoShape 1784"/>
            <p:cNvCxnSpPr>
              <a:cxnSpLocks noChangeShapeType="1"/>
            </p:cNvCxnSpPr>
            <p:nvPr/>
          </p:nvCxnSpPr>
          <p:spPr bwMode="auto">
            <a:xfrm flipH="1">
              <a:off x="3211" y="3150"/>
              <a:ext cx="148" cy="1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7" name="AutoShape 1785"/>
            <p:cNvCxnSpPr>
              <a:cxnSpLocks noChangeShapeType="1"/>
            </p:cNvCxnSpPr>
            <p:nvPr/>
          </p:nvCxnSpPr>
          <p:spPr bwMode="auto">
            <a:xfrm flipH="1" flipV="1">
              <a:off x="4296" y="3426"/>
              <a:ext cx="1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8" name="AutoShape 1786"/>
            <p:cNvCxnSpPr>
              <a:cxnSpLocks noChangeShapeType="1"/>
            </p:cNvCxnSpPr>
            <p:nvPr/>
          </p:nvCxnSpPr>
          <p:spPr bwMode="auto">
            <a:xfrm>
              <a:off x="4294" y="3203"/>
              <a:ext cx="0" cy="2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19" name="AutoShape 1787"/>
            <p:cNvCxnSpPr>
              <a:cxnSpLocks noChangeShapeType="1"/>
            </p:cNvCxnSpPr>
            <p:nvPr/>
          </p:nvCxnSpPr>
          <p:spPr bwMode="auto">
            <a:xfrm flipH="1">
              <a:off x="4292" y="1746"/>
              <a:ext cx="156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0" name="AutoShape 1788"/>
            <p:cNvCxnSpPr>
              <a:cxnSpLocks noChangeShapeType="1"/>
            </p:cNvCxnSpPr>
            <p:nvPr/>
          </p:nvCxnSpPr>
          <p:spPr bwMode="auto">
            <a:xfrm flipV="1">
              <a:off x="4294" y="1736"/>
              <a:ext cx="0" cy="2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21" name="Oval 1789"/>
            <p:cNvSpPr>
              <a:spLocks noChangeArrowheads="1"/>
            </p:cNvSpPr>
            <p:nvPr/>
          </p:nvSpPr>
          <p:spPr bwMode="auto">
            <a:xfrm flipH="1" flipV="1">
              <a:off x="4545" y="1401"/>
              <a:ext cx="156" cy="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22" name="AutoShape 1790"/>
            <p:cNvCxnSpPr>
              <a:cxnSpLocks noChangeShapeType="1"/>
            </p:cNvCxnSpPr>
            <p:nvPr/>
          </p:nvCxnSpPr>
          <p:spPr bwMode="auto">
            <a:xfrm flipV="1">
              <a:off x="4557" y="1420"/>
              <a:ext cx="99" cy="10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23" name="Arc 1791"/>
            <p:cNvSpPr>
              <a:spLocks/>
            </p:cNvSpPr>
            <p:nvPr/>
          </p:nvSpPr>
          <p:spPr bwMode="auto">
            <a:xfrm flipV="1">
              <a:off x="4568" y="1427"/>
              <a:ext cx="111" cy="11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24" name="AutoShape 1792"/>
            <p:cNvCxnSpPr>
              <a:cxnSpLocks noChangeShapeType="1"/>
            </p:cNvCxnSpPr>
            <p:nvPr/>
          </p:nvCxnSpPr>
          <p:spPr bwMode="auto">
            <a:xfrm flipH="1">
              <a:off x="4497" y="1481"/>
              <a:ext cx="239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1125" name="AutoShape 1793"/>
            <p:cNvCxnSpPr>
              <a:cxnSpLocks noChangeShapeType="1"/>
            </p:cNvCxnSpPr>
            <p:nvPr/>
          </p:nvCxnSpPr>
          <p:spPr bwMode="auto">
            <a:xfrm flipV="1">
              <a:off x="4617" y="1357"/>
              <a:ext cx="1" cy="2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1126" name="AutoShape 1794"/>
            <p:cNvCxnSpPr>
              <a:cxnSpLocks noChangeShapeType="1"/>
            </p:cNvCxnSpPr>
            <p:nvPr/>
          </p:nvCxnSpPr>
          <p:spPr bwMode="auto">
            <a:xfrm flipV="1">
              <a:off x="4603" y="1466"/>
              <a:ext cx="84" cy="8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7" name="AutoShape 1795"/>
            <p:cNvCxnSpPr>
              <a:cxnSpLocks noChangeShapeType="1"/>
            </p:cNvCxnSpPr>
            <p:nvPr/>
          </p:nvCxnSpPr>
          <p:spPr bwMode="auto">
            <a:xfrm flipV="1">
              <a:off x="4580" y="1436"/>
              <a:ext cx="99" cy="9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8" name="AutoShape 1796"/>
            <p:cNvCxnSpPr>
              <a:cxnSpLocks noChangeShapeType="1"/>
            </p:cNvCxnSpPr>
            <p:nvPr/>
          </p:nvCxnSpPr>
          <p:spPr bwMode="auto">
            <a:xfrm flipV="1">
              <a:off x="4549" y="1405"/>
              <a:ext cx="85" cy="8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29" name="AutoShape 1797"/>
            <p:cNvCxnSpPr>
              <a:cxnSpLocks noChangeShapeType="1"/>
            </p:cNvCxnSpPr>
            <p:nvPr/>
          </p:nvCxnSpPr>
          <p:spPr bwMode="auto">
            <a:xfrm flipH="1" flipV="1">
              <a:off x="4423" y="1746"/>
              <a:ext cx="1" cy="201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1130" name="Arc 1798"/>
            <p:cNvSpPr>
              <a:spLocks/>
            </p:cNvSpPr>
            <p:nvPr/>
          </p:nvSpPr>
          <p:spPr bwMode="auto">
            <a:xfrm rot="-5400000" flipH="1" flipV="1">
              <a:off x="4727" y="1574"/>
              <a:ext cx="108" cy="103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31" name="AutoShape 1799"/>
            <p:cNvCxnSpPr>
              <a:cxnSpLocks noChangeShapeType="1"/>
            </p:cNvCxnSpPr>
            <p:nvPr/>
          </p:nvCxnSpPr>
          <p:spPr bwMode="auto">
            <a:xfrm flipH="1">
              <a:off x="4437" y="1678"/>
              <a:ext cx="327" cy="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32" name="AutoShape 1800"/>
            <p:cNvCxnSpPr>
              <a:cxnSpLocks noChangeShapeType="1"/>
            </p:cNvCxnSpPr>
            <p:nvPr/>
          </p:nvCxnSpPr>
          <p:spPr bwMode="auto">
            <a:xfrm flipH="1" flipV="1">
              <a:off x="4403" y="1744"/>
              <a:ext cx="1" cy="2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33" name="Arc 1801"/>
            <p:cNvSpPr>
              <a:spLocks/>
            </p:cNvSpPr>
            <p:nvPr/>
          </p:nvSpPr>
          <p:spPr bwMode="auto">
            <a:xfrm rot="2747089" flipV="1">
              <a:off x="4419" y="1631"/>
              <a:ext cx="71" cy="94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4" name="Freeform 1802"/>
            <p:cNvSpPr>
              <a:spLocks/>
            </p:cNvSpPr>
            <p:nvPr/>
          </p:nvSpPr>
          <p:spPr bwMode="auto">
            <a:xfrm>
              <a:off x="4497" y="940"/>
              <a:ext cx="888" cy="124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636" y="52"/>
                </a:cxn>
                <a:cxn ang="0">
                  <a:pos x="379" y="102"/>
                </a:cxn>
                <a:cxn ang="0">
                  <a:pos x="0" y="124"/>
                </a:cxn>
              </a:cxnLst>
              <a:rect l="0" t="0" r="r" b="b"/>
              <a:pathLst>
                <a:path w="888" h="124">
                  <a:moveTo>
                    <a:pt x="888" y="0"/>
                  </a:moveTo>
                  <a:cubicBezTo>
                    <a:pt x="881" y="0"/>
                    <a:pt x="652" y="52"/>
                    <a:pt x="636" y="52"/>
                  </a:cubicBezTo>
                  <a:cubicBezTo>
                    <a:pt x="489" y="46"/>
                    <a:pt x="462" y="100"/>
                    <a:pt x="379" y="102"/>
                  </a:cubicBezTo>
                  <a:cubicBezTo>
                    <a:pt x="316" y="119"/>
                    <a:pt x="0" y="84"/>
                    <a:pt x="0" y="124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35" name="AutoShape 1803"/>
            <p:cNvCxnSpPr>
              <a:cxnSpLocks noChangeShapeType="1"/>
            </p:cNvCxnSpPr>
            <p:nvPr/>
          </p:nvCxnSpPr>
          <p:spPr bwMode="auto">
            <a:xfrm flipH="1" flipV="1">
              <a:off x="4442" y="1728"/>
              <a:ext cx="0" cy="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6" name="AutoShape 1804"/>
            <p:cNvCxnSpPr>
              <a:cxnSpLocks noChangeShapeType="1"/>
            </p:cNvCxnSpPr>
            <p:nvPr/>
          </p:nvCxnSpPr>
          <p:spPr bwMode="auto">
            <a:xfrm flipH="1" flipV="1">
              <a:off x="4836" y="1064"/>
              <a:ext cx="4" cy="5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37" name="AutoShape 1805"/>
            <p:cNvCxnSpPr>
              <a:cxnSpLocks noChangeShapeType="1"/>
            </p:cNvCxnSpPr>
            <p:nvPr/>
          </p:nvCxnSpPr>
          <p:spPr bwMode="auto">
            <a:xfrm flipH="1" flipV="1">
              <a:off x="4491" y="1046"/>
              <a:ext cx="0" cy="62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38" name="AutoShape 1806"/>
            <p:cNvCxnSpPr>
              <a:cxnSpLocks noChangeShapeType="1"/>
            </p:cNvCxnSpPr>
            <p:nvPr/>
          </p:nvCxnSpPr>
          <p:spPr bwMode="auto">
            <a:xfrm>
              <a:off x="4975" y="1019"/>
              <a:ext cx="0" cy="11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139" name="Group 1807"/>
            <p:cNvGrpSpPr>
              <a:grpSpLocks/>
            </p:cNvGrpSpPr>
            <p:nvPr/>
          </p:nvGrpSpPr>
          <p:grpSpPr bwMode="auto">
            <a:xfrm flipH="1">
              <a:off x="4540" y="3569"/>
              <a:ext cx="218" cy="218"/>
              <a:chOff x="6757" y="5465"/>
              <a:chExt cx="211" cy="211"/>
            </a:xfrm>
          </p:grpSpPr>
          <p:sp>
            <p:nvSpPr>
              <p:cNvPr id="1423" name="Oval 1808"/>
              <p:cNvSpPr>
                <a:spLocks noChangeArrowheads="1"/>
              </p:cNvSpPr>
              <p:nvPr/>
            </p:nvSpPr>
            <p:spPr bwMode="auto">
              <a:xfrm>
                <a:off x="6791" y="5502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424" name="AutoShape 1809"/>
              <p:cNvCxnSpPr>
                <a:cxnSpLocks noChangeShapeType="1"/>
              </p:cNvCxnSpPr>
              <p:nvPr/>
            </p:nvCxnSpPr>
            <p:spPr bwMode="auto">
              <a:xfrm flipH="1">
                <a:off x="6834" y="5538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425" name="Arc 1810"/>
              <p:cNvSpPr>
                <a:spLocks/>
              </p:cNvSpPr>
              <p:nvPr/>
            </p:nvSpPr>
            <p:spPr bwMode="auto">
              <a:xfrm flipH="1">
                <a:off x="6812" y="5521"/>
                <a:ext cx="108" cy="1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796 w 43200"/>
                  <a:gd name="T1" fmla="*/ 42862 h 42862"/>
                  <a:gd name="T2" fmla="*/ 43200 w 43200"/>
                  <a:gd name="T3" fmla="*/ 21600 h 42862"/>
                  <a:gd name="T4" fmla="*/ 21600 w 43200"/>
                  <a:gd name="T5" fmla="*/ 21600 h 4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862" fill="none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2862" stroke="0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426" name="AutoShape 1811"/>
              <p:cNvCxnSpPr>
                <a:cxnSpLocks noChangeShapeType="1"/>
              </p:cNvCxnSpPr>
              <p:nvPr/>
            </p:nvCxnSpPr>
            <p:spPr bwMode="auto">
              <a:xfrm>
                <a:off x="6757" y="5576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427" name="AutoShape 1812"/>
              <p:cNvCxnSpPr>
                <a:cxnSpLocks noChangeShapeType="1"/>
              </p:cNvCxnSpPr>
              <p:nvPr/>
            </p:nvCxnSpPr>
            <p:spPr bwMode="auto">
              <a:xfrm rot="5400000">
                <a:off x="6766" y="5571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428" name="AutoShape 1813"/>
              <p:cNvCxnSpPr>
                <a:cxnSpLocks noChangeShapeType="1"/>
              </p:cNvCxnSpPr>
              <p:nvPr/>
            </p:nvCxnSpPr>
            <p:spPr bwMode="auto">
              <a:xfrm flipH="1">
                <a:off x="6804" y="5508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29" name="AutoShape 1814"/>
              <p:cNvCxnSpPr>
                <a:cxnSpLocks noChangeShapeType="1"/>
              </p:cNvCxnSpPr>
              <p:nvPr/>
            </p:nvCxnSpPr>
            <p:spPr bwMode="auto">
              <a:xfrm flipH="1">
                <a:off x="6812" y="5523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30" name="AutoShape 1815"/>
              <p:cNvCxnSpPr>
                <a:cxnSpLocks noChangeShapeType="1"/>
              </p:cNvCxnSpPr>
              <p:nvPr/>
            </p:nvCxnSpPr>
            <p:spPr bwMode="auto">
              <a:xfrm flipH="1">
                <a:off x="6856" y="5567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140" name="AutoShape 1816"/>
            <p:cNvCxnSpPr>
              <a:cxnSpLocks noChangeShapeType="1"/>
            </p:cNvCxnSpPr>
            <p:nvPr/>
          </p:nvCxnSpPr>
          <p:spPr bwMode="auto">
            <a:xfrm flipH="1">
              <a:off x="4421" y="3211"/>
              <a:ext cx="1" cy="201"/>
            </a:xfrm>
            <a:prstGeom prst="straightConnector1">
              <a:avLst/>
            </a:prstGeom>
            <a:noFill/>
            <a:ln w="1905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1141" name="Arc 1817"/>
            <p:cNvSpPr>
              <a:spLocks/>
            </p:cNvSpPr>
            <p:nvPr/>
          </p:nvSpPr>
          <p:spPr bwMode="auto">
            <a:xfrm rot="5400000" flipH="1">
              <a:off x="4725" y="3480"/>
              <a:ext cx="108" cy="103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42" name="AutoShape 1818"/>
            <p:cNvCxnSpPr>
              <a:cxnSpLocks noChangeShapeType="1"/>
            </p:cNvCxnSpPr>
            <p:nvPr/>
          </p:nvCxnSpPr>
          <p:spPr bwMode="auto">
            <a:xfrm flipH="1" flipV="1">
              <a:off x="4435" y="3431"/>
              <a:ext cx="327" cy="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43" name="AutoShape 1819"/>
            <p:cNvCxnSpPr>
              <a:cxnSpLocks noChangeShapeType="1"/>
            </p:cNvCxnSpPr>
            <p:nvPr/>
          </p:nvCxnSpPr>
          <p:spPr bwMode="auto">
            <a:xfrm flipH="1">
              <a:off x="4401" y="3200"/>
              <a:ext cx="1" cy="2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44" name="Arc 1820"/>
            <p:cNvSpPr>
              <a:spLocks/>
            </p:cNvSpPr>
            <p:nvPr/>
          </p:nvSpPr>
          <p:spPr bwMode="auto">
            <a:xfrm rot="-2747089">
              <a:off x="4417" y="3434"/>
              <a:ext cx="71" cy="94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6" name="AutoShape 1822"/>
            <p:cNvSpPr>
              <a:spLocks noChangeArrowheads="1"/>
            </p:cNvSpPr>
            <p:nvPr/>
          </p:nvSpPr>
          <p:spPr bwMode="auto">
            <a:xfrm>
              <a:off x="5479" y="2514"/>
              <a:ext cx="608" cy="144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7" name="AutoShape 1823"/>
            <p:cNvSpPr>
              <a:spLocks noChangeArrowheads="1"/>
            </p:cNvSpPr>
            <p:nvPr/>
          </p:nvSpPr>
          <p:spPr bwMode="auto">
            <a:xfrm>
              <a:off x="3263" y="2505"/>
              <a:ext cx="781" cy="150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8" name="Text Box 1824"/>
            <p:cNvSpPr txBox="1">
              <a:spLocks noChangeArrowheads="1"/>
            </p:cNvSpPr>
            <p:nvPr/>
          </p:nvSpPr>
          <p:spPr bwMode="auto">
            <a:xfrm>
              <a:off x="6131" y="3327"/>
              <a:ext cx="40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49" name="AutoShape 1825"/>
            <p:cNvCxnSpPr>
              <a:cxnSpLocks noChangeShapeType="1"/>
            </p:cNvCxnSpPr>
            <p:nvPr/>
          </p:nvCxnSpPr>
          <p:spPr bwMode="auto">
            <a:xfrm>
              <a:off x="6945" y="2150"/>
              <a:ext cx="7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0" name="AutoShape 1826"/>
            <p:cNvCxnSpPr>
              <a:cxnSpLocks noChangeShapeType="1"/>
            </p:cNvCxnSpPr>
            <p:nvPr/>
          </p:nvCxnSpPr>
          <p:spPr bwMode="auto">
            <a:xfrm flipH="1">
              <a:off x="7021" y="2162"/>
              <a:ext cx="4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1" name="AutoShape 1827"/>
            <p:cNvCxnSpPr>
              <a:cxnSpLocks noChangeShapeType="1"/>
            </p:cNvCxnSpPr>
            <p:nvPr/>
          </p:nvCxnSpPr>
          <p:spPr bwMode="auto">
            <a:xfrm flipH="1">
              <a:off x="7061" y="2153"/>
              <a:ext cx="0" cy="90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2" name="AutoShape 1828"/>
            <p:cNvCxnSpPr>
              <a:cxnSpLocks noChangeShapeType="1"/>
            </p:cNvCxnSpPr>
            <p:nvPr/>
          </p:nvCxnSpPr>
          <p:spPr bwMode="auto">
            <a:xfrm flipH="1">
              <a:off x="7022" y="3058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3" name="AutoShape 1829"/>
            <p:cNvCxnSpPr>
              <a:cxnSpLocks noChangeShapeType="1"/>
            </p:cNvCxnSpPr>
            <p:nvPr/>
          </p:nvCxnSpPr>
          <p:spPr bwMode="auto">
            <a:xfrm flipH="1">
              <a:off x="7115" y="2237"/>
              <a:ext cx="0" cy="67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4" name="AutoShape 1830"/>
            <p:cNvCxnSpPr>
              <a:cxnSpLocks noChangeShapeType="1"/>
            </p:cNvCxnSpPr>
            <p:nvPr/>
          </p:nvCxnSpPr>
          <p:spPr bwMode="auto">
            <a:xfrm flipH="1">
              <a:off x="7145" y="2267"/>
              <a:ext cx="0" cy="61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5" name="AutoShape 1831"/>
            <p:cNvCxnSpPr>
              <a:cxnSpLocks noChangeShapeType="1"/>
            </p:cNvCxnSpPr>
            <p:nvPr/>
          </p:nvCxnSpPr>
          <p:spPr bwMode="auto">
            <a:xfrm flipH="1" flipV="1">
              <a:off x="7115" y="2242"/>
              <a:ext cx="34" cy="3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6" name="AutoShape 1832"/>
            <p:cNvCxnSpPr>
              <a:cxnSpLocks noChangeShapeType="1"/>
            </p:cNvCxnSpPr>
            <p:nvPr/>
          </p:nvCxnSpPr>
          <p:spPr bwMode="auto">
            <a:xfrm flipH="1">
              <a:off x="7115" y="2878"/>
              <a:ext cx="33" cy="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7" name="AutoShape 1833"/>
            <p:cNvCxnSpPr>
              <a:cxnSpLocks noChangeShapeType="1"/>
            </p:cNvCxnSpPr>
            <p:nvPr/>
          </p:nvCxnSpPr>
          <p:spPr bwMode="auto">
            <a:xfrm>
              <a:off x="7027" y="1955"/>
              <a:ext cx="0" cy="12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8" name="AutoShape 1834"/>
            <p:cNvCxnSpPr>
              <a:cxnSpLocks noChangeShapeType="1"/>
            </p:cNvCxnSpPr>
            <p:nvPr/>
          </p:nvCxnSpPr>
          <p:spPr bwMode="auto">
            <a:xfrm flipH="1" flipV="1">
              <a:off x="7018" y="2877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59" name="AutoShape 1835"/>
            <p:cNvCxnSpPr>
              <a:cxnSpLocks noChangeShapeType="1"/>
            </p:cNvCxnSpPr>
            <p:nvPr/>
          </p:nvCxnSpPr>
          <p:spPr bwMode="auto">
            <a:xfrm flipH="1" flipV="1">
              <a:off x="7059" y="2905"/>
              <a:ext cx="5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0" name="AutoShape 1836"/>
            <p:cNvCxnSpPr>
              <a:cxnSpLocks noChangeShapeType="1"/>
            </p:cNvCxnSpPr>
            <p:nvPr/>
          </p:nvCxnSpPr>
          <p:spPr bwMode="auto">
            <a:xfrm>
              <a:off x="6736" y="2987"/>
              <a:ext cx="16" cy="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1" name="AutoShape 1837"/>
            <p:cNvCxnSpPr>
              <a:cxnSpLocks noChangeShapeType="1"/>
            </p:cNvCxnSpPr>
            <p:nvPr/>
          </p:nvCxnSpPr>
          <p:spPr bwMode="auto">
            <a:xfrm>
              <a:off x="6740" y="1955"/>
              <a:ext cx="0" cy="123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2" name="AutoShape 1838"/>
            <p:cNvCxnSpPr>
              <a:cxnSpLocks noChangeShapeType="1"/>
            </p:cNvCxnSpPr>
            <p:nvPr/>
          </p:nvCxnSpPr>
          <p:spPr bwMode="auto">
            <a:xfrm flipH="1">
              <a:off x="6736" y="2164"/>
              <a:ext cx="44" cy="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3" name="AutoShape 1839"/>
            <p:cNvCxnSpPr>
              <a:cxnSpLocks noChangeShapeType="1"/>
            </p:cNvCxnSpPr>
            <p:nvPr/>
          </p:nvCxnSpPr>
          <p:spPr bwMode="auto">
            <a:xfrm flipH="1">
              <a:off x="6912" y="2154"/>
              <a:ext cx="99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4" name="AutoShape 1840"/>
            <p:cNvCxnSpPr>
              <a:cxnSpLocks noChangeShapeType="1"/>
            </p:cNvCxnSpPr>
            <p:nvPr/>
          </p:nvCxnSpPr>
          <p:spPr bwMode="auto">
            <a:xfrm flipH="1">
              <a:off x="6875" y="2154"/>
              <a:ext cx="99" cy="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5" name="AutoShape 1841"/>
            <p:cNvCxnSpPr>
              <a:cxnSpLocks noChangeShapeType="1"/>
            </p:cNvCxnSpPr>
            <p:nvPr/>
          </p:nvCxnSpPr>
          <p:spPr bwMode="auto">
            <a:xfrm flipH="1">
              <a:off x="6738" y="2256"/>
              <a:ext cx="28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6" name="AutoShape 1842"/>
            <p:cNvCxnSpPr>
              <a:cxnSpLocks noChangeShapeType="1"/>
            </p:cNvCxnSpPr>
            <p:nvPr/>
          </p:nvCxnSpPr>
          <p:spPr bwMode="auto">
            <a:xfrm>
              <a:off x="6982" y="1966"/>
              <a:ext cx="34" cy="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7" name="AutoShape 1843"/>
            <p:cNvCxnSpPr>
              <a:cxnSpLocks noChangeShapeType="1"/>
            </p:cNvCxnSpPr>
            <p:nvPr/>
          </p:nvCxnSpPr>
          <p:spPr bwMode="auto">
            <a:xfrm>
              <a:off x="6944" y="1967"/>
              <a:ext cx="77" cy="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8" name="AutoShape 1844"/>
            <p:cNvCxnSpPr>
              <a:cxnSpLocks noChangeShapeType="1"/>
            </p:cNvCxnSpPr>
            <p:nvPr/>
          </p:nvCxnSpPr>
          <p:spPr bwMode="auto">
            <a:xfrm>
              <a:off x="6908" y="1972"/>
              <a:ext cx="78" cy="7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9" name="AutoShape 1845"/>
            <p:cNvCxnSpPr>
              <a:cxnSpLocks noChangeShapeType="1"/>
            </p:cNvCxnSpPr>
            <p:nvPr/>
          </p:nvCxnSpPr>
          <p:spPr bwMode="auto">
            <a:xfrm>
              <a:off x="6866" y="1967"/>
              <a:ext cx="74" cy="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0" name="AutoShape 1846"/>
            <p:cNvCxnSpPr>
              <a:cxnSpLocks noChangeShapeType="1"/>
            </p:cNvCxnSpPr>
            <p:nvPr/>
          </p:nvCxnSpPr>
          <p:spPr bwMode="auto">
            <a:xfrm>
              <a:off x="6825" y="1967"/>
              <a:ext cx="68" cy="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1" name="AutoShape 1847"/>
            <p:cNvCxnSpPr>
              <a:cxnSpLocks noChangeShapeType="1"/>
            </p:cNvCxnSpPr>
            <p:nvPr/>
          </p:nvCxnSpPr>
          <p:spPr bwMode="auto">
            <a:xfrm>
              <a:off x="6790" y="1972"/>
              <a:ext cx="59" cy="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2" name="AutoShape 1848"/>
            <p:cNvCxnSpPr>
              <a:cxnSpLocks noChangeShapeType="1"/>
            </p:cNvCxnSpPr>
            <p:nvPr/>
          </p:nvCxnSpPr>
          <p:spPr bwMode="auto">
            <a:xfrm>
              <a:off x="6746" y="1968"/>
              <a:ext cx="80" cy="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3" name="AutoShape 1849"/>
            <p:cNvCxnSpPr>
              <a:cxnSpLocks noChangeShapeType="1"/>
            </p:cNvCxnSpPr>
            <p:nvPr/>
          </p:nvCxnSpPr>
          <p:spPr bwMode="auto">
            <a:xfrm>
              <a:off x="6735" y="1997"/>
              <a:ext cx="61" cy="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4" name="AutoShape 1850"/>
            <p:cNvCxnSpPr>
              <a:cxnSpLocks noChangeShapeType="1"/>
            </p:cNvCxnSpPr>
            <p:nvPr/>
          </p:nvCxnSpPr>
          <p:spPr bwMode="auto">
            <a:xfrm flipH="1">
              <a:off x="6982" y="2213"/>
              <a:ext cx="44" cy="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5" name="AutoShape 1851"/>
            <p:cNvCxnSpPr>
              <a:cxnSpLocks noChangeShapeType="1"/>
            </p:cNvCxnSpPr>
            <p:nvPr/>
          </p:nvCxnSpPr>
          <p:spPr bwMode="auto">
            <a:xfrm flipH="1">
              <a:off x="6947" y="2169"/>
              <a:ext cx="84" cy="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6" name="AutoShape 1852"/>
            <p:cNvCxnSpPr>
              <a:cxnSpLocks noChangeShapeType="1"/>
            </p:cNvCxnSpPr>
            <p:nvPr/>
          </p:nvCxnSpPr>
          <p:spPr bwMode="auto">
            <a:xfrm flipH="1">
              <a:off x="6839" y="2159"/>
              <a:ext cx="93" cy="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7" name="AutoShape 1853"/>
            <p:cNvCxnSpPr>
              <a:cxnSpLocks noChangeShapeType="1"/>
            </p:cNvCxnSpPr>
            <p:nvPr/>
          </p:nvCxnSpPr>
          <p:spPr bwMode="auto">
            <a:xfrm flipH="1">
              <a:off x="6802" y="2163"/>
              <a:ext cx="89" cy="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8" name="AutoShape 1854"/>
            <p:cNvCxnSpPr>
              <a:cxnSpLocks noChangeShapeType="1"/>
            </p:cNvCxnSpPr>
            <p:nvPr/>
          </p:nvCxnSpPr>
          <p:spPr bwMode="auto">
            <a:xfrm flipH="1">
              <a:off x="6765" y="2169"/>
              <a:ext cx="83" cy="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9" name="AutoShape 1855"/>
            <p:cNvCxnSpPr>
              <a:cxnSpLocks noChangeShapeType="1"/>
            </p:cNvCxnSpPr>
            <p:nvPr/>
          </p:nvCxnSpPr>
          <p:spPr bwMode="auto">
            <a:xfrm flipH="1">
              <a:off x="6728" y="2160"/>
              <a:ext cx="93" cy="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0" name="AutoShape 1856"/>
            <p:cNvCxnSpPr>
              <a:cxnSpLocks noChangeShapeType="1"/>
            </p:cNvCxnSpPr>
            <p:nvPr/>
          </p:nvCxnSpPr>
          <p:spPr bwMode="auto">
            <a:xfrm flipH="1">
              <a:off x="7021" y="2277"/>
              <a:ext cx="4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1" name="AutoShape 1857"/>
            <p:cNvCxnSpPr>
              <a:cxnSpLocks noChangeShapeType="1"/>
            </p:cNvCxnSpPr>
            <p:nvPr/>
          </p:nvCxnSpPr>
          <p:spPr bwMode="auto">
            <a:xfrm flipH="1">
              <a:off x="7062" y="2249"/>
              <a:ext cx="5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2" name="AutoShape 1858"/>
            <p:cNvCxnSpPr>
              <a:cxnSpLocks noChangeShapeType="1"/>
            </p:cNvCxnSpPr>
            <p:nvPr/>
          </p:nvCxnSpPr>
          <p:spPr bwMode="auto">
            <a:xfrm>
              <a:off x="7032" y="2163"/>
              <a:ext cx="24" cy="2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3" name="AutoShape 1859"/>
            <p:cNvCxnSpPr>
              <a:cxnSpLocks noChangeShapeType="1"/>
            </p:cNvCxnSpPr>
            <p:nvPr/>
          </p:nvCxnSpPr>
          <p:spPr bwMode="auto">
            <a:xfrm>
              <a:off x="7021" y="2174"/>
              <a:ext cx="35" cy="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4" name="AutoShape 1860"/>
            <p:cNvCxnSpPr>
              <a:cxnSpLocks noChangeShapeType="1"/>
            </p:cNvCxnSpPr>
            <p:nvPr/>
          </p:nvCxnSpPr>
          <p:spPr bwMode="auto">
            <a:xfrm>
              <a:off x="7028" y="2203"/>
              <a:ext cx="34" cy="3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5" name="AutoShape 1861"/>
            <p:cNvCxnSpPr>
              <a:cxnSpLocks noChangeShapeType="1"/>
            </p:cNvCxnSpPr>
            <p:nvPr/>
          </p:nvCxnSpPr>
          <p:spPr bwMode="auto">
            <a:xfrm>
              <a:off x="7034" y="2231"/>
              <a:ext cx="35" cy="34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6" name="AutoShape 1862"/>
            <p:cNvCxnSpPr>
              <a:cxnSpLocks noChangeShapeType="1"/>
            </p:cNvCxnSpPr>
            <p:nvPr/>
          </p:nvCxnSpPr>
          <p:spPr bwMode="auto">
            <a:xfrm>
              <a:off x="7032" y="2250"/>
              <a:ext cx="33" cy="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7" name="AutoShape 1863"/>
            <p:cNvCxnSpPr>
              <a:cxnSpLocks noChangeShapeType="1"/>
            </p:cNvCxnSpPr>
            <p:nvPr/>
          </p:nvCxnSpPr>
          <p:spPr bwMode="auto">
            <a:xfrm flipV="1">
              <a:off x="6740" y="2159"/>
              <a:ext cx="15" cy="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8" name="AutoShape 1864"/>
            <p:cNvCxnSpPr>
              <a:cxnSpLocks noChangeShapeType="1"/>
            </p:cNvCxnSpPr>
            <p:nvPr/>
          </p:nvCxnSpPr>
          <p:spPr bwMode="auto">
            <a:xfrm>
              <a:off x="6886" y="2059"/>
              <a:ext cx="0" cy="10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189" name="AutoShape 1865"/>
            <p:cNvCxnSpPr>
              <a:cxnSpLocks noChangeShapeType="1"/>
            </p:cNvCxnSpPr>
            <p:nvPr/>
          </p:nvCxnSpPr>
          <p:spPr bwMode="auto">
            <a:xfrm>
              <a:off x="6414" y="2200"/>
              <a:ext cx="32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0" name="AutoShape 1866"/>
            <p:cNvCxnSpPr>
              <a:cxnSpLocks noChangeShapeType="1"/>
            </p:cNvCxnSpPr>
            <p:nvPr/>
          </p:nvCxnSpPr>
          <p:spPr bwMode="auto">
            <a:xfrm>
              <a:off x="6419" y="2963"/>
              <a:ext cx="321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91" name="Arc 1867"/>
            <p:cNvSpPr>
              <a:spLocks/>
            </p:cNvSpPr>
            <p:nvPr/>
          </p:nvSpPr>
          <p:spPr bwMode="auto">
            <a:xfrm rot="10800000" flipH="1">
              <a:off x="7141" y="3034"/>
              <a:ext cx="69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192" name="AutoShape 1868"/>
            <p:cNvCxnSpPr>
              <a:cxnSpLocks noChangeShapeType="1"/>
            </p:cNvCxnSpPr>
            <p:nvPr/>
          </p:nvCxnSpPr>
          <p:spPr bwMode="auto">
            <a:xfrm flipV="1">
              <a:off x="7102" y="2903"/>
              <a:ext cx="0" cy="28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3" name="AutoShape 1869"/>
            <p:cNvCxnSpPr>
              <a:cxnSpLocks noChangeShapeType="1"/>
            </p:cNvCxnSpPr>
            <p:nvPr/>
          </p:nvCxnSpPr>
          <p:spPr bwMode="auto">
            <a:xfrm flipH="1">
              <a:off x="7094" y="2051"/>
              <a:ext cx="6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5" name="AutoShape 1871"/>
            <p:cNvCxnSpPr>
              <a:cxnSpLocks noChangeShapeType="1"/>
            </p:cNvCxnSpPr>
            <p:nvPr/>
          </p:nvCxnSpPr>
          <p:spPr bwMode="auto">
            <a:xfrm flipH="1" flipV="1">
              <a:off x="7234" y="1784"/>
              <a:ext cx="121" cy="2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6" name="AutoShape 1872"/>
            <p:cNvCxnSpPr>
              <a:cxnSpLocks noChangeShapeType="1"/>
            </p:cNvCxnSpPr>
            <p:nvPr/>
          </p:nvCxnSpPr>
          <p:spPr bwMode="auto">
            <a:xfrm flipH="1" flipV="1">
              <a:off x="7226" y="1835"/>
              <a:ext cx="113" cy="1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7" name="AutoShape 1873"/>
            <p:cNvCxnSpPr>
              <a:cxnSpLocks noChangeShapeType="1"/>
            </p:cNvCxnSpPr>
            <p:nvPr/>
          </p:nvCxnSpPr>
          <p:spPr bwMode="auto">
            <a:xfrm flipH="1" flipV="1">
              <a:off x="7233" y="1724"/>
              <a:ext cx="117" cy="20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8" name="AutoShape 1874"/>
            <p:cNvCxnSpPr>
              <a:cxnSpLocks noChangeShapeType="1"/>
            </p:cNvCxnSpPr>
            <p:nvPr/>
          </p:nvCxnSpPr>
          <p:spPr bwMode="auto">
            <a:xfrm flipH="1" flipV="1">
              <a:off x="7279" y="1747"/>
              <a:ext cx="69" cy="1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" name="AutoShape 1875"/>
            <p:cNvCxnSpPr>
              <a:cxnSpLocks noChangeShapeType="1"/>
            </p:cNvCxnSpPr>
            <p:nvPr/>
          </p:nvCxnSpPr>
          <p:spPr bwMode="auto">
            <a:xfrm flipH="1" flipV="1">
              <a:off x="7303" y="1728"/>
              <a:ext cx="50" cy="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00" name="Arc 1876"/>
            <p:cNvSpPr>
              <a:spLocks/>
            </p:cNvSpPr>
            <p:nvPr/>
          </p:nvSpPr>
          <p:spPr bwMode="auto">
            <a:xfrm rot="14820000">
              <a:off x="6558" y="1837"/>
              <a:ext cx="77" cy="51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01" name="AutoShape 1877"/>
            <p:cNvCxnSpPr>
              <a:cxnSpLocks noChangeShapeType="1"/>
            </p:cNvCxnSpPr>
            <p:nvPr/>
          </p:nvCxnSpPr>
          <p:spPr bwMode="auto">
            <a:xfrm flipH="1">
              <a:off x="6498" y="1852"/>
              <a:ext cx="70" cy="1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02" name="Arc 1878"/>
            <p:cNvSpPr>
              <a:spLocks/>
            </p:cNvSpPr>
            <p:nvPr/>
          </p:nvSpPr>
          <p:spPr bwMode="auto">
            <a:xfrm rot="10800000" flipH="1" flipV="1">
              <a:off x="7138" y="2051"/>
              <a:ext cx="69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03" name="AutoShape 1879"/>
            <p:cNvCxnSpPr>
              <a:cxnSpLocks noChangeShapeType="1"/>
            </p:cNvCxnSpPr>
            <p:nvPr/>
          </p:nvCxnSpPr>
          <p:spPr bwMode="auto">
            <a:xfrm flipH="1">
              <a:off x="7094" y="3105"/>
              <a:ext cx="6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4" name="AutoShape 1880"/>
            <p:cNvCxnSpPr>
              <a:cxnSpLocks noChangeShapeType="1"/>
            </p:cNvCxnSpPr>
            <p:nvPr/>
          </p:nvCxnSpPr>
          <p:spPr bwMode="auto">
            <a:xfrm flipV="1">
              <a:off x="7100" y="1954"/>
              <a:ext cx="0" cy="28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5" name="AutoShape 1881"/>
            <p:cNvCxnSpPr>
              <a:cxnSpLocks noChangeShapeType="1"/>
            </p:cNvCxnSpPr>
            <p:nvPr/>
          </p:nvCxnSpPr>
          <p:spPr bwMode="auto">
            <a:xfrm>
              <a:off x="7211" y="2099"/>
              <a:ext cx="0" cy="9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6" name="AutoShape 1882"/>
            <p:cNvCxnSpPr>
              <a:cxnSpLocks noChangeShapeType="1"/>
            </p:cNvCxnSpPr>
            <p:nvPr/>
          </p:nvCxnSpPr>
          <p:spPr bwMode="auto">
            <a:xfrm>
              <a:off x="7192" y="1735"/>
              <a:ext cx="15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7" name="AutoShape 1883"/>
            <p:cNvCxnSpPr>
              <a:cxnSpLocks noChangeShapeType="1"/>
            </p:cNvCxnSpPr>
            <p:nvPr/>
          </p:nvCxnSpPr>
          <p:spPr bwMode="auto">
            <a:xfrm flipH="1" flipV="1">
              <a:off x="7208" y="2150"/>
              <a:ext cx="8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8" name="AutoShape 1884"/>
            <p:cNvCxnSpPr>
              <a:cxnSpLocks noChangeShapeType="1"/>
            </p:cNvCxnSpPr>
            <p:nvPr/>
          </p:nvCxnSpPr>
          <p:spPr bwMode="auto">
            <a:xfrm flipH="1" flipV="1">
              <a:off x="7229" y="3266"/>
              <a:ext cx="81" cy="1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9" name="AutoShape 1885"/>
            <p:cNvCxnSpPr>
              <a:cxnSpLocks noChangeShapeType="1"/>
            </p:cNvCxnSpPr>
            <p:nvPr/>
          </p:nvCxnSpPr>
          <p:spPr bwMode="auto">
            <a:xfrm flipH="1" flipV="1">
              <a:off x="6490" y="3127"/>
              <a:ext cx="69" cy="16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10" name="AutoShape 1886"/>
            <p:cNvCxnSpPr>
              <a:cxnSpLocks noChangeShapeType="1"/>
            </p:cNvCxnSpPr>
            <p:nvPr/>
          </p:nvCxnSpPr>
          <p:spPr bwMode="auto">
            <a:xfrm flipV="1">
              <a:off x="7194" y="3412"/>
              <a:ext cx="15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1" name="Arc 1887"/>
            <p:cNvSpPr>
              <a:spLocks/>
            </p:cNvSpPr>
            <p:nvPr/>
          </p:nvSpPr>
          <p:spPr bwMode="auto">
            <a:xfrm rot="10800000" flipV="1">
              <a:off x="7293" y="2043"/>
              <a:ext cx="69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2" name="Arc 1888"/>
            <p:cNvSpPr>
              <a:spLocks/>
            </p:cNvSpPr>
            <p:nvPr/>
          </p:nvSpPr>
          <p:spPr bwMode="auto">
            <a:xfrm rot="10800000">
              <a:off x="7292" y="3042"/>
              <a:ext cx="68" cy="68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13" name="AutoShape 1889"/>
            <p:cNvCxnSpPr>
              <a:cxnSpLocks noChangeShapeType="1"/>
            </p:cNvCxnSpPr>
            <p:nvPr/>
          </p:nvCxnSpPr>
          <p:spPr bwMode="auto">
            <a:xfrm>
              <a:off x="7293" y="2099"/>
              <a:ext cx="0" cy="96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14" name="AutoShape 1890"/>
            <p:cNvCxnSpPr>
              <a:cxnSpLocks noChangeShapeType="1"/>
            </p:cNvCxnSpPr>
            <p:nvPr/>
          </p:nvCxnSpPr>
          <p:spPr bwMode="auto">
            <a:xfrm flipH="1">
              <a:off x="6666" y="1957"/>
              <a:ext cx="55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15" name="AutoShape 1891"/>
            <p:cNvCxnSpPr>
              <a:cxnSpLocks noChangeShapeType="1"/>
            </p:cNvCxnSpPr>
            <p:nvPr/>
          </p:nvCxnSpPr>
          <p:spPr bwMode="auto">
            <a:xfrm>
              <a:off x="6486" y="2065"/>
              <a:ext cx="1" cy="12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16" name="AutoShape 1892"/>
            <p:cNvSpPr>
              <a:spLocks noChangeArrowheads="1"/>
            </p:cNvSpPr>
            <p:nvPr/>
          </p:nvSpPr>
          <p:spPr bwMode="auto">
            <a:xfrm flipH="1" flipV="1">
              <a:off x="6546" y="2100"/>
              <a:ext cx="67" cy="86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17" name="AutoShape 1893"/>
            <p:cNvCxnSpPr>
              <a:cxnSpLocks noChangeShapeType="1"/>
            </p:cNvCxnSpPr>
            <p:nvPr/>
          </p:nvCxnSpPr>
          <p:spPr bwMode="auto">
            <a:xfrm flipH="1">
              <a:off x="6544" y="2086"/>
              <a:ext cx="69" cy="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18" name="AutoShape 1894"/>
            <p:cNvCxnSpPr>
              <a:cxnSpLocks noChangeShapeType="1"/>
            </p:cNvCxnSpPr>
            <p:nvPr/>
          </p:nvCxnSpPr>
          <p:spPr bwMode="auto">
            <a:xfrm flipH="1" flipV="1">
              <a:off x="6612" y="2079"/>
              <a:ext cx="19" cy="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19" name="AutoShape 1895"/>
            <p:cNvCxnSpPr>
              <a:cxnSpLocks noChangeShapeType="1"/>
            </p:cNvCxnSpPr>
            <p:nvPr/>
          </p:nvCxnSpPr>
          <p:spPr bwMode="auto">
            <a:xfrm flipV="1">
              <a:off x="6530" y="2088"/>
              <a:ext cx="19" cy="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0" name="AutoShape 1896"/>
            <p:cNvCxnSpPr>
              <a:cxnSpLocks noChangeShapeType="1"/>
            </p:cNvCxnSpPr>
            <p:nvPr/>
          </p:nvCxnSpPr>
          <p:spPr bwMode="auto">
            <a:xfrm flipH="1" flipV="1">
              <a:off x="6482" y="2169"/>
              <a:ext cx="59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1" name="AutoShape 1897"/>
            <p:cNvCxnSpPr>
              <a:cxnSpLocks noChangeShapeType="1"/>
            </p:cNvCxnSpPr>
            <p:nvPr/>
          </p:nvCxnSpPr>
          <p:spPr bwMode="auto">
            <a:xfrm flipH="1" flipV="1">
              <a:off x="6617" y="2168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22" name="Arc 1898"/>
            <p:cNvSpPr>
              <a:spLocks/>
            </p:cNvSpPr>
            <p:nvPr/>
          </p:nvSpPr>
          <p:spPr bwMode="auto">
            <a:xfrm flipH="1">
              <a:off x="6487" y="2009"/>
              <a:ext cx="78" cy="55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23" name="AutoShape 1899"/>
            <p:cNvCxnSpPr>
              <a:cxnSpLocks noChangeShapeType="1"/>
            </p:cNvCxnSpPr>
            <p:nvPr/>
          </p:nvCxnSpPr>
          <p:spPr bwMode="auto">
            <a:xfrm flipV="1">
              <a:off x="6672" y="1964"/>
              <a:ext cx="0" cy="2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4" name="AutoShape 1900"/>
            <p:cNvCxnSpPr>
              <a:cxnSpLocks noChangeShapeType="1"/>
            </p:cNvCxnSpPr>
            <p:nvPr/>
          </p:nvCxnSpPr>
          <p:spPr bwMode="auto">
            <a:xfrm flipV="1">
              <a:off x="6482" y="2967"/>
              <a:ext cx="1" cy="1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25" name="AutoShape 1901"/>
            <p:cNvSpPr>
              <a:spLocks noChangeArrowheads="1"/>
            </p:cNvSpPr>
            <p:nvPr/>
          </p:nvSpPr>
          <p:spPr bwMode="auto">
            <a:xfrm flipH="1">
              <a:off x="6542" y="2974"/>
              <a:ext cx="66" cy="86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26" name="AutoShape 1902"/>
            <p:cNvCxnSpPr>
              <a:cxnSpLocks noChangeShapeType="1"/>
            </p:cNvCxnSpPr>
            <p:nvPr/>
          </p:nvCxnSpPr>
          <p:spPr bwMode="auto">
            <a:xfrm flipH="1">
              <a:off x="6540" y="3074"/>
              <a:ext cx="6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7" name="AutoShape 1903"/>
            <p:cNvCxnSpPr>
              <a:cxnSpLocks noChangeShapeType="1"/>
            </p:cNvCxnSpPr>
            <p:nvPr/>
          </p:nvCxnSpPr>
          <p:spPr bwMode="auto">
            <a:xfrm flipH="1">
              <a:off x="6608" y="2960"/>
              <a:ext cx="18" cy="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8" name="AutoShape 1904"/>
            <p:cNvCxnSpPr>
              <a:cxnSpLocks noChangeShapeType="1"/>
            </p:cNvCxnSpPr>
            <p:nvPr/>
          </p:nvCxnSpPr>
          <p:spPr bwMode="auto">
            <a:xfrm>
              <a:off x="6526" y="2962"/>
              <a:ext cx="19" cy="1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29" name="AutoShape 1905"/>
            <p:cNvCxnSpPr>
              <a:cxnSpLocks noChangeShapeType="1"/>
            </p:cNvCxnSpPr>
            <p:nvPr/>
          </p:nvCxnSpPr>
          <p:spPr bwMode="auto">
            <a:xfrm flipH="1">
              <a:off x="6473" y="2991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0" name="AutoShape 1906"/>
            <p:cNvCxnSpPr>
              <a:cxnSpLocks noChangeShapeType="1"/>
            </p:cNvCxnSpPr>
            <p:nvPr/>
          </p:nvCxnSpPr>
          <p:spPr bwMode="auto">
            <a:xfrm flipH="1">
              <a:off x="6613" y="2992"/>
              <a:ext cx="5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31" name="Arc 1907"/>
            <p:cNvSpPr>
              <a:spLocks/>
            </p:cNvSpPr>
            <p:nvPr/>
          </p:nvSpPr>
          <p:spPr bwMode="auto">
            <a:xfrm flipH="1" flipV="1">
              <a:off x="6483" y="3096"/>
              <a:ext cx="78" cy="52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32" name="AutoShape 1908"/>
            <p:cNvCxnSpPr>
              <a:cxnSpLocks noChangeShapeType="1"/>
            </p:cNvCxnSpPr>
            <p:nvPr/>
          </p:nvCxnSpPr>
          <p:spPr bwMode="auto">
            <a:xfrm>
              <a:off x="6667" y="2964"/>
              <a:ext cx="0" cy="23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33" name="Arc 1909"/>
            <p:cNvSpPr>
              <a:spLocks/>
            </p:cNvSpPr>
            <p:nvPr/>
          </p:nvSpPr>
          <p:spPr bwMode="auto">
            <a:xfrm flipH="1">
              <a:off x="6359" y="2963"/>
              <a:ext cx="7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" name="Arc 1910"/>
            <p:cNvSpPr>
              <a:spLocks/>
            </p:cNvSpPr>
            <p:nvPr/>
          </p:nvSpPr>
          <p:spPr bwMode="auto">
            <a:xfrm flipH="1" flipV="1">
              <a:off x="6355" y="2132"/>
              <a:ext cx="72" cy="7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35" name="AutoShape 1911"/>
            <p:cNvCxnSpPr>
              <a:cxnSpLocks noChangeShapeType="1"/>
            </p:cNvCxnSpPr>
            <p:nvPr/>
          </p:nvCxnSpPr>
          <p:spPr bwMode="auto">
            <a:xfrm flipH="1">
              <a:off x="6355" y="2130"/>
              <a:ext cx="0" cy="89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6" name="AutoShape 1912"/>
            <p:cNvCxnSpPr>
              <a:cxnSpLocks noChangeShapeType="1"/>
            </p:cNvCxnSpPr>
            <p:nvPr/>
          </p:nvCxnSpPr>
          <p:spPr bwMode="auto">
            <a:xfrm flipH="1">
              <a:off x="6318" y="3026"/>
              <a:ext cx="41" cy="4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7" name="AutoShape 1913"/>
            <p:cNvCxnSpPr>
              <a:cxnSpLocks noChangeShapeType="1"/>
            </p:cNvCxnSpPr>
            <p:nvPr/>
          </p:nvCxnSpPr>
          <p:spPr bwMode="auto">
            <a:xfrm rot="10800000">
              <a:off x="6317" y="2083"/>
              <a:ext cx="33" cy="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8" name="AutoShape 1914"/>
            <p:cNvCxnSpPr>
              <a:cxnSpLocks noChangeShapeType="1"/>
            </p:cNvCxnSpPr>
            <p:nvPr/>
          </p:nvCxnSpPr>
          <p:spPr bwMode="auto">
            <a:xfrm>
              <a:off x="7131" y="3101"/>
              <a:ext cx="49" cy="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39" name="AutoShape 1915"/>
            <p:cNvCxnSpPr>
              <a:cxnSpLocks noChangeShapeType="1"/>
            </p:cNvCxnSpPr>
            <p:nvPr/>
          </p:nvCxnSpPr>
          <p:spPr bwMode="auto">
            <a:xfrm flipH="1" flipV="1">
              <a:off x="7225" y="1896"/>
              <a:ext cx="93" cy="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0" name="AutoShape 1916"/>
            <p:cNvCxnSpPr>
              <a:cxnSpLocks noChangeShapeType="1"/>
            </p:cNvCxnSpPr>
            <p:nvPr/>
          </p:nvCxnSpPr>
          <p:spPr bwMode="auto">
            <a:xfrm flipH="1" flipV="1">
              <a:off x="7225" y="1955"/>
              <a:ext cx="77" cy="13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1" name="AutoShape 1917"/>
            <p:cNvCxnSpPr>
              <a:cxnSpLocks noChangeShapeType="1"/>
            </p:cNvCxnSpPr>
            <p:nvPr/>
          </p:nvCxnSpPr>
          <p:spPr bwMode="auto">
            <a:xfrm flipH="1" flipV="1">
              <a:off x="7193" y="1957"/>
              <a:ext cx="99" cy="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2" name="AutoShape 1918"/>
            <p:cNvCxnSpPr>
              <a:cxnSpLocks noChangeShapeType="1"/>
            </p:cNvCxnSpPr>
            <p:nvPr/>
          </p:nvCxnSpPr>
          <p:spPr bwMode="auto">
            <a:xfrm flipH="1" flipV="1">
              <a:off x="7161" y="1959"/>
              <a:ext cx="127" cy="2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3" name="AutoShape 1919"/>
            <p:cNvCxnSpPr>
              <a:cxnSpLocks noChangeShapeType="1"/>
            </p:cNvCxnSpPr>
            <p:nvPr/>
          </p:nvCxnSpPr>
          <p:spPr bwMode="auto">
            <a:xfrm flipH="1" flipV="1">
              <a:off x="7129" y="1959"/>
              <a:ext cx="162" cy="27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4" name="AutoShape 1920"/>
            <p:cNvCxnSpPr>
              <a:cxnSpLocks noChangeShapeType="1"/>
            </p:cNvCxnSpPr>
            <p:nvPr/>
          </p:nvCxnSpPr>
          <p:spPr bwMode="auto">
            <a:xfrm flipH="1" flipV="1">
              <a:off x="7207" y="2200"/>
              <a:ext cx="8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5" name="AutoShape 1921"/>
            <p:cNvCxnSpPr>
              <a:cxnSpLocks noChangeShapeType="1"/>
            </p:cNvCxnSpPr>
            <p:nvPr/>
          </p:nvCxnSpPr>
          <p:spPr bwMode="auto">
            <a:xfrm flipH="1" flipV="1">
              <a:off x="7210" y="2258"/>
              <a:ext cx="84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6" name="AutoShape 1922"/>
            <p:cNvCxnSpPr>
              <a:cxnSpLocks noChangeShapeType="1"/>
            </p:cNvCxnSpPr>
            <p:nvPr/>
          </p:nvCxnSpPr>
          <p:spPr bwMode="auto">
            <a:xfrm flipH="1" flipV="1">
              <a:off x="7205" y="2304"/>
              <a:ext cx="83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7" name="AutoShape 1923"/>
            <p:cNvCxnSpPr>
              <a:cxnSpLocks noChangeShapeType="1"/>
            </p:cNvCxnSpPr>
            <p:nvPr/>
          </p:nvCxnSpPr>
          <p:spPr bwMode="auto">
            <a:xfrm flipH="1" flipV="1">
              <a:off x="7209" y="2363"/>
              <a:ext cx="83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8" name="AutoShape 1924"/>
            <p:cNvCxnSpPr>
              <a:cxnSpLocks noChangeShapeType="1"/>
            </p:cNvCxnSpPr>
            <p:nvPr/>
          </p:nvCxnSpPr>
          <p:spPr bwMode="auto">
            <a:xfrm flipH="1" flipV="1">
              <a:off x="7208" y="2412"/>
              <a:ext cx="84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49" name="AutoShape 1925"/>
            <p:cNvCxnSpPr>
              <a:cxnSpLocks noChangeShapeType="1"/>
            </p:cNvCxnSpPr>
            <p:nvPr/>
          </p:nvCxnSpPr>
          <p:spPr bwMode="auto">
            <a:xfrm flipH="1" flipV="1">
              <a:off x="7202" y="2462"/>
              <a:ext cx="8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0" name="AutoShape 1926"/>
            <p:cNvCxnSpPr>
              <a:cxnSpLocks noChangeShapeType="1"/>
            </p:cNvCxnSpPr>
            <p:nvPr/>
          </p:nvCxnSpPr>
          <p:spPr bwMode="auto">
            <a:xfrm flipH="1" flipV="1">
              <a:off x="7210" y="2530"/>
              <a:ext cx="8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1" name="AutoShape 1927"/>
            <p:cNvCxnSpPr>
              <a:cxnSpLocks noChangeShapeType="1"/>
            </p:cNvCxnSpPr>
            <p:nvPr/>
          </p:nvCxnSpPr>
          <p:spPr bwMode="auto">
            <a:xfrm flipH="1" flipV="1">
              <a:off x="7215" y="2589"/>
              <a:ext cx="84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2" name="AutoShape 1928"/>
            <p:cNvCxnSpPr>
              <a:cxnSpLocks noChangeShapeType="1"/>
            </p:cNvCxnSpPr>
            <p:nvPr/>
          </p:nvCxnSpPr>
          <p:spPr bwMode="auto">
            <a:xfrm flipH="1" flipV="1">
              <a:off x="7209" y="2633"/>
              <a:ext cx="83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3" name="AutoShape 1929"/>
            <p:cNvCxnSpPr>
              <a:cxnSpLocks noChangeShapeType="1"/>
            </p:cNvCxnSpPr>
            <p:nvPr/>
          </p:nvCxnSpPr>
          <p:spPr bwMode="auto">
            <a:xfrm flipH="1" flipV="1">
              <a:off x="7204" y="2677"/>
              <a:ext cx="83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4" name="AutoShape 1930"/>
            <p:cNvCxnSpPr>
              <a:cxnSpLocks noChangeShapeType="1"/>
            </p:cNvCxnSpPr>
            <p:nvPr/>
          </p:nvCxnSpPr>
          <p:spPr bwMode="auto">
            <a:xfrm flipH="1" flipV="1">
              <a:off x="7208" y="2738"/>
              <a:ext cx="84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5" name="AutoShape 1931"/>
            <p:cNvCxnSpPr>
              <a:cxnSpLocks noChangeShapeType="1"/>
            </p:cNvCxnSpPr>
            <p:nvPr/>
          </p:nvCxnSpPr>
          <p:spPr bwMode="auto">
            <a:xfrm flipH="1" flipV="1">
              <a:off x="7208" y="2847"/>
              <a:ext cx="84" cy="1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6" name="AutoShape 1932"/>
            <p:cNvCxnSpPr>
              <a:cxnSpLocks noChangeShapeType="1"/>
            </p:cNvCxnSpPr>
            <p:nvPr/>
          </p:nvCxnSpPr>
          <p:spPr bwMode="auto">
            <a:xfrm flipH="1" flipV="1">
              <a:off x="7210" y="2908"/>
              <a:ext cx="84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7" name="AutoShape 1933"/>
            <p:cNvCxnSpPr>
              <a:cxnSpLocks noChangeShapeType="1"/>
            </p:cNvCxnSpPr>
            <p:nvPr/>
          </p:nvCxnSpPr>
          <p:spPr bwMode="auto">
            <a:xfrm flipH="1" flipV="1">
              <a:off x="7210" y="2960"/>
              <a:ext cx="139" cy="2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8" name="AutoShape 1934"/>
            <p:cNvCxnSpPr>
              <a:cxnSpLocks noChangeShapeType="1"/>
            </p:cNvCxnSpPr>
            <p:nvPr/>
          </p:nvCxnSpPr>
          <p:spPr bwMode="auto">
            <a:xfrm flipH="1" flipV="1">
              <a:off x="7209" y="2795"/>
              <a:ext cx="83" cy="14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59" name="AutoShape 1935"/>
            <p:cNvCxnSpPr>
              <a:cxnSpLocks noChangeShapeType="1"/>
            </p:cNvCxnSpPr>
            <p:nvPr/>
          </p:nvCxnSpPr>
          <p:spPr bwMode="auto">
            <a:xfrm flipH="1" flipV="1">
              <a:off x="7209" y="3012"/>
              <a:ext cx="138" cy="23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60" name="AutoShape 1936"/>
            <p:cNvCxnSpPr>
              <a:cxnSpLocks noChangeShapeType="1"/>
            </p:cNvCxnSpPr>
            <p:nvPr/>
          </p:nvCxnSpPr>
          <p:spPr bwMode="auto">
            <a:xfrm flipH="1" flipV="1">
              <a:off x="7200" y="3051"/>
              <a:ext cx="146" cy="2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61" name="AutoShape 1937"/>
            <p:cNvCxnSpPr>
              <a:cxnSpLocks noChangeShapeType="1"/>
            </p:cNvCxnSpPr>
            <p:nvPr/>
          </p:nvCxnSpPr>
          <p:spPr bwMode="auto">
            <a:xfrm flipH="1" flipV="1">
              <a:off x="7162" y="3097"/>
              <a:ext cx="184" cy="3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62" name="AutoShape 1938"/>
            <p:cNvCxnSpPr>
              <a:cxnSpLocks noChangeShapeType="1"/>
            </p:cNvCxnSpPr>
            <p:nvPr/>
          </p:nvCxnSpPr>
          <p:spPr bwMode="auto">
            <a:xfrm flipH="1" flipV="1">
              <a:off x="7187" y="3084"/>
              <a:ext cx="159" cy="2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63" name="AutoShape 1939"/>
            <p:cNvCxnSpPr>
              <a:cxnSpLocks noChangeShapeType="1"/>
            </p:cNvCxnSpPr>
            <p:nvPr/>
          </p:nvCxnSpPr>
          <p:spPr bwMode="auto">
            <a:xfrm>
              <a:off x="7099" y="1967"/>
              <a:ext cx="46" cy="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64" name="AutoShape 1940"/>
            <p:cNvCxnSpPr>
              <a:cxnSpLocks noChangeShapeType="1"/>
            </p:cNvCxnSpPr>
            <p:nvPr/>
          </p:nvCxnSpPr>
          <p:spPr bwMode="auto">
            <a:xfrm>
              <a:off x="7098" y="3104"/>
              <a:ext cx="49" cy="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265" name="Group 1941"/>
            <p:cNvGrpSpPr>
              <a:grpSpLocks/>
            </p:cNvGrpSpPr>
            <p:nvPr/>
          </p:nvGrpSpPr>
          <p:grpSpPr bwMode="auto">
            <a:xfrm>
              <a:off x="7353" y="1928"/>
              <a:ext cx="186" cy="231"/>
              <a:chOff x="7894" y="2307"/>
              <a:chExt cx="186" cy="231"/>
            </a:xfrm>
          </p:grpSpPr>
          <p:cxnSp>
            <p:nvCxnSpPr>
              <p:cNvPr id="1398" name="AutoShape 1955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397" name="Group 1942"/>
              <p:cNvGrpSpPr>
                <a:grpSpLocks/>
              </p:cNvGrpSpPr>
              <p:nvPr/>
            </p:nvGrpSpPr>
            <p:grpSpPr bwMode="auto">
              <a:xfrm flipH="1">
                <a:off x="7898" y="2307"/>
                <a:ext cx="156" cy="231"/>
                <a:chOff x="4093" y="9717"/>
                <a:chExt cx="586" cy="866"/>
              </a:xfrm>
            </p:grpSpPr>
            <p:sp>
              <p:nvSpPr>
                <p:cNvPr id="1411" name="Arc 1943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1414" name="AutoShape 1946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412" name="Arc 1944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13" name="Arc 1945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1415" name="AutoShape 1947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6" name="AutoShape 1948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7" name="AutoShape 1949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8" name="AutoShape 1950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9" name="AutoShape 1951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420" name="Arc 1952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21" name="Arc 1953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22" name="Arc 1954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399" name="AutoShape 1956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0" name="AutoShape 1957"/>
              <p:cNvCxnSpPr>
                <a:cxnSpLocks noChangeShapeType="1"/>
              </p:cNvCxnSpPr>
              <p:nvPr/>
            </p:nvCxnSpPr>
            <p:spPr bwMode="auto">
              <a:xfrm flipV="1">
                <a:off x="7894" y="2416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1" name="AutoShape 1958"/>
              <p:cNvCxnSpPr>
                <a:cxnSpLocks noChangeShapeType="1"/>
              </p:cNvCxnSpPr>
              <p:nvPr/>
            </p:nvCxnSpPr>
            <p:spPr bwMode="auto">
              <a:xfrm flipH="1">
                <a:off x="7897" y="2527"/>
                <a:ext cx="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2" name="AutoShape 1959"/>
              <p:cNvCxnSpPr>
                <a:cxnSpLocks noChangeShapeType="1"/>
              </p:cNvCxnSpPr>
              <p:nvPr/>
            </p:nvCxnSpPr>
            <p:spPr bwMode="auto">
              <a:xfrm flipH="1">
                <a:off x="7896" y="2316"/>
                <a:ext cx="2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3" name="AutoShape 1960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4" name="AutoShape 1961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5" name="AutoShape 1962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6" name="AutoShape 1963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7" name="AutoShape 1964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8" name="AutoShape 1965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09" name="AutoShape 1966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10" name="AutoShape 1967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266" name="Group 1968"/>
            <p:cNvGrpSpPr>
              <a:grpSpLocks/>
            </p:cNvGrpSpPr>
            <p:nvPr/>
          </p:nvGrpSpPr>
          <p:grpSpPr bwMode="auto">
            <a:xfrm>
              <a:off x="7356" y="2986"/>
              <a:ext cx="184" cy="231"/>
              <a:chOff x="7896" y="2307"/>
              <a:chExt cx="184" cy="231"/>
            </a:xfrm>
          </p:grpSpPr>
          <p:grpSp>
            <p:nvGrpSpPr>
              <p:cNvPr id="1371" name="Group 1969"/>
              <p:cNvGrpSpPr>
                <a:grpSpLocks/>
              </p:cNvGrpSpPr>
              <p:nvPr/>
            </p:nvGrpSpPr>
            <p:grpSpPr bwMode="auto">
              <a:xfrm flipH="1">
                <a:off x="7898" y="2307"/>
                <a:ext cx="156" cy="231"/>
                <a:chOff x="4093" y="9717"/>
                <a:chExt cx="586" cy="866"/>
              </a:xfrm>
            </p:grpSpPr>
            <p:sp>
              <p:nvSpPr>
                <p:cNvPr id="1394" name="Arc 1979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85" name="Arc 1970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86" name="Arc 1971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87" name="Arc 1972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cxnSp>
              <p:nvCxnSpPr>
                <p:cNvPr id="1388" name="AutoShape 1973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9" name="AutoShape 1974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0" name="AutoShape 1975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1" name="AutoShape 1976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2" name="AutoShape 1977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3" name="AutoShape 1978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395" name="Arc 1980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96" name="Arc 1981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1372" name="AutoShape 1982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3" name="AutoShape 1983"/>
              <p:cNvCxnSpPr>
                <a:cxnSpLocks noChangeShapeType="1"/>
              </p:cNvCxnSpPr>
              <p:nvPr/>
            </p:nvCxnSpPr>
            <p:spPr bwMode="auto">
              <a:xfrm flipV="1">
                <a:off x="7897" y="2388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4" name="AutoShape 1984"/>
              <p:cNvCxnSpPr>
                <a:cxnSpLocks noChangeShapeType="1"/>
              </p:cNvCxnSpPr>
              <p:nvPr/>
            </p:nvCxnSpPr>
            <p:spPr bwMode="auto">
              <a:xfrm flipV="1">
                <a:off x="7898" y="2411"/>
                <a:ext cx="19" cy="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5" name="AutoShape 1985"/>
              <p:cNvCxnSpPr>
                <a:cxnSpLocks noChangeShapeType="1"/>
              </p:cNvCxnSpPr>
              <p:nvPr/>
            </p:nvCxnSpPr>
            <p:spPr bwMode="auto">
              <a:xfrm flipH="1">
                <a:off x="7897" y="2527"/>
                <a:ext cx="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6" name="AutoShape 1986"/>
              <p:cNvCxnSpPr>
                <a:cxnSpLocks noChangeShapeType="1"/>
              </p:cNvCxnSpPr>
              <p:nvPr/>
            </p:nvCxnSpPr>
            <p:spPr bwMode="auto">
              <a:xfrm flipH="1">
                <a:off x="7896" y="2321"/>
                <a:ext cx="2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7" name="AutoShape 1987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8" name="AutoShape 1988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9" name="AutoShape 1989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0" name="AutoShape 1990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1" name="AutoShape 1991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2" name="AutoShape 1992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3" name="AutoShape 1993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84" name="AutoShape 1994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268" name="AutoShape 1996"/>
            <p:cNvCxnSpPr>
              <a:cxnSpLocks noChangeShapeType="1"/>
            </p:cNvCxnSpPr>
            <p:nvPr/>
          </p:nvCxnSpPr>
          <p:spPr bwMode="auto">
            <a:xfrm>
              <a:off x="7285" y="3101"/>
              <a:ext cx="31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sp>
          <p:nvSpPr>
            <p:cNvPr id="1269" name="Oval 1997"/>
            <p:cNvSpPr>
              <a:spLocks noChangeArrowheads="1"/>
            </p:cNvSpPr>
            <p:nvPr/>
          </p:nvSpPr>
          <p:spPr bwMode="auto">
            <a:xfrm flipH="1">
              <a:off x="6802" y="2034"/>
              <a:ext cx="152" cy="15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70" name="AutoShape 1998"/>
            <p:cNvCxnSpPr>
              <a:cxnSpLocks noChangeShapeType="1"/>
            </p:cNvCxnSpPr>
            <p:nvPr/>
          </p:nvCxnSpPr>
          <p:spPr bwMode="auto">
            <a:xfrm>
              <a:off x="6740" y="2060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1" name="AutoShape 1999"/>
            <p:cNvCxnSpPr>
              <a:cxnSpLocks noChangeShapeType="1"/>
            </p:cNvCxnSpPr>
            <p:nvPr/>
          </p:nvCxnSpPr>
          <p:spPr bwMode="auto">
            <a:xfrm>
              <a:off x="6740" y="2154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2" name="AutoShape 2000"/>
            <p:cNvCxnSpPr>
              <a:cxnSpLocks noChangeShapeType="1"/>
            </p:cNvCxnSpPr>
            <p:nvPr/>
          </p:nvCxnSpPr>
          <p:spPr bwMode="auto">
            <a:xfrm>
              <a:off x="6729" y="2111"/>
              <a:ext cx="28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273" name="AutoShape 2001"/>
            <p:cNvCxnSpPr>
              <a:cxnSpLocks noChangeShapeType="1"/>
            </p:cNvCxnSpPr>
            <p:nvPr/>
          </p:nvCxnSpPr>
          <p:spPr bwMode="auto">
            <a:xfrm>
              <a:off x="6876" y="2047"/>
              <a:ext cx="0" cy="107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274" name="AutoShape 2002"/>
            <p:cNvCxnSpPr>
              <a:cxnSpLocks noChangeShapeType="1"/>
            </p:cNvCxnSpPr>
            <p:nvPr/>
          </p:nvCxnSpPr>
          <p:spPr bwMode="auto">
            <a:xfrm>
              <a:off x="6943" y="2060"/>
              <a:ext cx="78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5" name="AutoShape 2003"/>
            <p:cNvCxnSpPr>
              <a:cxnSpLocks noChangeShapeType="1"/>
            </p:cNvCxnSpPr>
            <p:nvPr/>
          </p:nvCxnSpPr>
          <p:spPr bwMode="auto">
            <a:xfrm>
              <a:off x="7210" y="3196"/>
              <a:ext cx="1" cy="201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1276" name="AutoShape 2004"/>
            <p:cNvCxnSpPr>
              <a:cxnSpLocks noChangeShapeType="1"/>
            </p:cNvCxnSpPr>
            <p:nvPr/>
          </p:nvCxnSpPr>
          <p:spPr bwMode="auto">
            <a:xfrm flipH="1" flipV="1">
              <a:off x="6673" y="3191"/>
              <a:ext cx="47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7" name="AutoShape 2005"/>
            <p:cNvCxnSpPr>
              <a:cxnSpLocks noChangeShapeType="1"/>
            </p:cNvCxnSpPr>
            <p:nvPr/>
          </p:nvCxnSpPr>
          <p:spPr bwMode="auto">
            <a:xfrm flipV="1">
              <a:off x="6663" y="3192"/>
              <a:ext cx="4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8" name="AutoShape 2006"/>
            <p:cNvCxnSpPr>
              <a:cxnSpLocks noChangeShapeType="1"/>
            </p:cNvCxnSpPr>
            <p:nvPr/>
          </p:nvCxnSpPr>
          <p:spPr bwMode="auto">
            <a:xfrm>
              <a:off x="6767" y="3192"/>
              <a:ext cx="47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79" name="AutoShape 2007"/>
            <p:cNvCxnSpPr>
              <a:cxnSpLocks noChangeShapeType="1"/>
            </p:cNvCxnSpPr>
            <p:nvPr/>
          </p:nvCxnSpPr>
          <p:spPr bwMode="auto">
            <a:xfrm flipH="1" flipV="1">
              <a:off x="7230" y="3327"/>
              <a:ext cx="47" cy="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0" name="Arc 2008"/>
            <p:cNvSpPr>
              <a:spLocks/>
            </p:cNvSpPr>
            <p:nvPr/>
          </p:nvSpPr>
          <p:spPr bwMode="auto">
            <a:xfrm rot="6540000" flipV="1">
              <a:off x="6543" y="3244"/>
              <a:ext cx="78" cy="51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1" name="Arc 2009"/>
            <p:cNvSpPr>
              <a:spLocks/>
            </p:cNvSpPr>
            <p:nvPr/>
          </p:nvSpPr>
          <p:spPr bwMode="auto">
            <a:xfrm rot="-5400000">
              <a:off x="6800" y="3465"/>
              <a:ext cx="108" cy="103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82" name="AutoShape 2010"/>
            <p:cNvCxnSpPr>
              <a:cxnSpLocks noChangeShapeType="1"/>
            </p:cNvCxnSpPr>
            <p:nvPr/>
          </p:nvCxnSpPr>
          <p:spPr bwMode="auto">
            <a:xfrm flipV="1">
              <a:off x="6870" y="3416"/>
              <a:ext cx="327" cy="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83" name="AutoShape 2011"/>
            <p:cNvCxnSpPr>
              <a:cxnSpLocks noChangeShapeType="1"/>
            </p:cNvCxnSpPr>
            <p:nvPr/>
          </p:nvCxnSpPr>
          <p:spPr bwMode="auto">
            <a:xfrm>
              <a:off x="7230" y="3196"/>
              <a:ext cx="1" cy="2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84" name="Arc 2012"/>
            <p:cNvSpPr>
              <a:spLocks/>
            </p:cNvSpPr>
            <p:nvPr/>
          </p:nvSpPr>
          <p:spPr bwMode="auto">
            <a:xfrm rot="-2747089">
              <a:off x="6566" y="3314"/>
              <a:ext cx="82" cy="106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5" name="Arc 2013"/>
            <p:cNvSpPr>
              <a:spLocks/>
            </p:cNvSpPr>
            <p:nvPr/>
          </p:nvSpPr>
          <p:spPr bwMode="auto">
            <a:xfrm rot="2747089" flipH="1">
              <a:off x="7143" y="3419"/>
              <a:ext cx="71" cy="94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86" name="AutoShape 2014"/>
            <p:cNvCxnSpPr>
              <a:cxnSpLocks noChangeShapeType="1"/>
            </p:cNvCxnSpPr>
            <p:nvPr/>
          </p:nvCxnSpPr>
          <p:spPr bwMode="auto">
            <a:xfrm>
              <a:off x="7192" y="3196"/>
              <a:ext cx="0" cy="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287" name="Group 2015"/>
            <p:cNvGrpSpPr>
              <a:grpSpLocks/>
            </p:cNvGrpSpPr>
            <p:nvPr/>
          </p:nvGrpSpPr>
          <p:grpSpPr bwMode="auto">
            <a:xfrm>
              <a:off x="6868" y="3554"/>
              <a:ext cx="218" cy="218"/>
              <a:chOff x="6757" y="5465"/>
              <a:chExt cx="211" cy="211"/>
            </a:xfrm>
          </p:grpSpPr>
          <p:sp>
            <p:nvSpPr>
              <p:cNvPr id="1363" name="Oval 2016"/>
              <p:cNvSpPr>
                <a:spLocks noChangeArrowheads="1"/>
              </p:cNvSpPr>
              <p:nvPr/>
            </p:nvSpPr>
            <p:spPr bwMode="auto">
              <a:xfrm>
                <a:off x="6791" y="5502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64" name="AutoShape 2017"/>
              <p:cNvCxnSpPr>
                <a:cxnSpLocks noChangeShapeType="1"/>
              </p:cNvCxnSpPr>
              <p:nvPr/>
            </p:nvCxnSpPr>
            <p:spPr bwMode="auto">
              <a:xfrm flipH="1">
                <a:off x="6834" y="5538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65" name="Arc 2018"/>
              <p:cNvSpPr>
                <a:spLocks/>
              </p:cNvSpPr>
              <p:nvPr/>
            </p:nvSpPr>
            <p:spPr bwMode="auto">
              <a:xfrm flipH="1">
                <a:off x="6812" y="5521"/>
                <a:ext cx="108" cy="1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796 w 43200"/>
                  <a:gd name="T1" fmla="*/ 42862 h 42862"/>
                  <a:gd name="T2" fmla="*/ 43200 w 43200"/>
                  <a:gd name="T3" fmla="*/ 21600 h 42862"/>
                  <a:gd name="T4" fmla="*/ 21600 w 43200"/>
                  <a:gd name="T5" fmla="*/ 21600 h 4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862" fill="none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2862" stroke="0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66" name="AutoShape 2019"/>
              <p:cNvCxnSpPr>
                <a:cxnSpLocks noChangeShapeType="1"/>
              </p:cNvCxnSpPr>
              <p:nvPr/>
            </p:nvCxnSpPr>
            <p:spPr bwMode="auto">
              <a:xfrm>
                <a:off x="6757" y="5576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67" name="AutoShape 2020"/>
              <p:cNvCxnSpPr>
                <a:cxnSpLocks noChangeShapeType="1"/>
              </p:cNvCxnSpPr>
              <p:nvPr/>
            </p:nvCxnSpPr>
            <p:spPr bwMode="auto">
              <a:xfrm rot="5400000">
                <a:off x="6766" y="5571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68" name="AutoShape 2021"/>
              <p:cNvCxnSpPr>
                <a:cxnSpLocks noChangeShapeType="1"/>
              </p:cNvCxnSpPr>
              <p:nvPr/>
            </p:nvCxnSpPr>
            <p:spPr bwMode="auto">
              <a:xfrm flipH="1">
                <a:off x="6804" y="5508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69" name="AutoShape 2022"/>
              <p:cNvCxnSpPr>
                <a:cxnSpLocks noChangeShapeType="1"/>
              </p:cNvCxnSpPr>
              <p:nvPr/>
            </p:nvCxnSpPr>
            <p:spPr bwMode="auto">
              <a:xfrm flipH="1">
                <a:off x="6812" y="5523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70" name="AutoShape 2023"/>
              <p:cNvCxnSpPr>
                <a:cxnSpLocks noChangeShapeType="1"/>
              </p:cNvCxnSpPr>
              <p:nvPr/>
            </p:nvCxnSpPr>
            <p:spPr bwMode="auto">
              <a:xfrm flipH="1">
                <a:off x="6856" y="5567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288" name="AutoShape 2024"/>
            <p:cNvCxnSpPr>
              <a:cxnSpLocks noChangeShapeType="1"/>
            </p:cNvCxnSpPr>
            <p:nvPr/>
          </p:nvCxnSpPr>
          <p:spPr bwMode="auto">
            <a:xfrm flipV="1">
              <a:off x="7203" y="1744"/>
              <a:ext cx="1" cy="201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sp>
          <p:nvSpPr>
            <p:cNvPr id="1289" name="Arc 2025"/>
            <p:cNvSpPr>
              <a:spLocks/>
            </p:cNvSpPr>
            <p:nvPr/>
          </p:nvSpPr>
          <p:spPr bwMode="auto">
            <a:xfrm rot="5400000" flipV="1">
              <a:off x="6793" y="1572"/>
              <a:ext cx="108" cy="103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90" name="AutoShape 2026"/>
            <p:cNvCxnSpPr>
              <a:cxnSpLocks noChangeShapeType="1"/>
            </p:cNvCxnSpPr>
            <p:nvPr/>
          </p:nvCxnSpPr>
          <p:spPr bwMode="auto">
            <a:xfrm>
              <a:off x="6863" y="1676"/>
              <a:ext cx="327" cy="4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91" name="AutoShape 2027"/>
            <p:cNvCxnSpPr>
              <a:cxnSpLocks noChangeShapeType="1"/>
            </p:cNvCxnSpPr>
            <p:nvPr/>
          </p:nvCxnSpPr>
          <p:spPr bwMode="auto">
            <a:xfrm flipV="1">
              <a:off x="7223" y="1737"/>
              <a:ext cx="1" cy="21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92" name="Arc 2028"/>
            <p:cNvSpPr>
              <a:spLocks/>
            </p:cNvSpPr>
            <p:nvPr/>
          </p:nvSpPr>
          <p:spPr bwMode="auto">
            <a:xfrm rot="2747089" flipV="1">
              <a:off x="6564" y="1720"/>
              <a:ext cx="82" cy="106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93" name="AutoShape 2029"/>
            <p:cNvCxnSpPr>
              <a:cxnSpLocks noChangeShapeType="1"/>
            </p:cNvCxnSpPr>
            <p:nvPr/>
          </p:nvCxnSpPr>
          <p:spPr bwMode="auto">
            <a:xfrm flipV="1">
              <a:off x="6657" y="1020"/>
              <a:ext cx="0" cy="74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94" name="Arc 2030"/>
            <p:cNvSpPr>
              <a:spLocks/>
            </p:cNvSpPr>
            <p:nvPr/>
          </p:nvSpPr>
          <p:spPr bwMode="auto">
            <a:xfrm rot="-2747089" flipH="1" flipV="1">
              <a:off x="7143" y="1629"/>
              <a:ext cx="71" cy="94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5" name="Freeform 2031"/>
            <p:cNvSpPr>
              <a:spLocks/>
            </p:cNvSpPr>
            <p:nvPr/>
          </p:nvSpPr>
          <p:spPr bwMode="auto">
            <a:xfrm>
              <a:off x="6649" y="998"/>
              <a:ext cx="481" cy="6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25" y="5"/>
                </a:cxn>
                <a:cxn ang="0">
                  <a:pos x="269" y="46"/>
                </a:cxn>
                <a:cxn ang="0">
                  <a:pos x="481" y="64"/>
                </a:cxn>
              </a:cxnLst>
              <a:rect l="0" t="0" r="r" b="b"/>
              <a:pathLst>
                <a:path w="481" h="64">
                  <a:moveTo>
                    <a:pt x="0" y="38"/>
                  </a:moveTo>
                  <a:cubicBezTo>
                    <a:pt x="8" y="29"/>
                    <a:pt x="116" y="5"/>
                    <a:pt x="125" y="5"/>
                  </a:cubicBezTo>
                  <a:cubicBezTo>
                    <a:pt x="207" y="0"/>
                    <a:pt x="222" y="44"/>
                    <a:pt x="269" y="46"/>
                  </a:cubicBezTo>
                  <a:cubicBezTo>
                    <a:pt x="304" y="60"/>
                    <a:pt x="481" y="31"/>
                    <a:pt x="481" y="64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296" name="AutoShape 2032"/>
            <p:cNvCxnSpPr>
              <a:cxnSpLocks noChangeShapeType="1"/>
            </p:cNvCxnSpPr>
            <p:nvPr/>
          </p:nvCxnSpPr>
          <p:spPr bwMode="auto">
            <a:xfrm flipV="1">
              <a:off x="7185" y="1733"/>
              <a:ext cx="0" cy="21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97" name="AutoShape 2033"/>
            <p:cNvCxnSpPr>
              <a:cxnSpLocks noChangeShapeType="1"/>
            </p:cNvCxnSpPr>
            <p:nvPr/>
          </p:nvCxnSpPr>
          <p:spPr bwMode="auto">
            <a:xfrm flipV="1">
              <a:off x="6794" y="1002"/>
              <a:ext cx="8" cy="5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98" name="AutoShape 2034"/>
            <p:cNvCxnSpPr>
              <a:cxnSpLocks noChangeShapeType="1"/>
            </p:cNvCxnSpPr>
            <p:nvPr/>
          </p:nvCxnSpPr>
          <p:spPr bwMode="auto">
            <a:xfrm flipV="1">
              <a:off x="7143" y="1044"/>
              <a:ext cx="0" cy="62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299" name="Group 2035"/>
            <p:cNvGrpSpPr>
              <a:grpSpLocks/>
            </p:cNvGrpSpPr>
            <p:nvPr/>
          </p:nvGrpSpPr>
          <p:grpSpPr bwMode="auto">
            <a:xfrm flipV="1">
              <a:off x="6891" y="1375"/>
              <a:ext cx="218" cy="218"/>
              <a:chOff x="6757" y="5465"/>
              <a:chExt cx="211" cy="211"/>
            </a:xfrm>
          </p:grpSpPr>
          <p:sp>
            <p:nvSpPr>
              <p:cNvPr id="1355" name="Oval 2036"/>
              <p:cNvSpPr>
                <a:spLocks noChangeArrowheads="1"/>
              </p:cNvSpPr>
              <p:nvPr/>
            </p:nvSpPr>
            <p:spPr bwMode="auto">
              <a:xfrm>
                <a:off x="6791" y="5502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56" name="AutoShape 2037"/>
              <p:cNvCxnSpPr>
                <a:cxnSpLocks noChangeShapeType="1"/>
              </p:cNvCxnSpPr>
              <p:nvPr/>
            </p:nvCxnSpPr>
            <p:spPr bwMode="auto">
              <a:xfrm flipH="1">
                <a:off x="6834" y="5538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57" name="Arc 2038"/>
              <p:cNvSpPr>
                <a:spLocks/>
              </p:cNvSpPr>
              <p:nvPr/>
            </p:nvSpPr>
            <p:spPr bwMode="auto">
              <a:xfrm flipH="1">
                <a:off x="6812" y="5521"/>
                <a:ext cx="108" cy="1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796 w 43200"/>
                  <a:gd name="T1" fmla="*/ 42862 h 42862"/>
                  <a:gd name="T2" fmla="*/ 43200 w 43200"/>
                  <a:gd name="T3" fmla="*/ 21600 h 42862"/>
                  <a:gd name="T4" fmla="*/ 21600 w 43200"/>
                  <a:gd name="T5" fmla="*/ 21600 h 4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862" fill="none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2862" stroke="0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58" name="AutoShape 2039"/>
              <p:cNvCxnSpPr>
                <a:cxnSpLocks noChangeShapeType="1"/>
              </p:cNvCxnSpPr>
              <p:nvPr/>
            </p:nvCxnSpPr>
            <p:spPr bwMode="auto">
              <a:xfrm>
                <a:off x="6757" y="5576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59" name="AutoShape 2040"/>
              <p:cNvCxnSpPr>
                <a:cxnSpLocks noChangeShapeType="1"/>
              </p:cNvCxnSpPr>
              <p:nvPr/>
            </p:nvCxnSpPr>
            <p:spPr bwMode="auto">
              <a:xfrm rot="5400000">
                <a:off x="6766" y="5571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60" name="AutoShape 2041"/>
              <p:cNvCxnSpPr>
                <a:cxnSpLocks noChangeShapeType="1"/>
              </p:cNvCxnSpPr>
              <p:nvPr/>
            </p:nvCxnSpPr>
            <p:spPr bwMode="auto">
              <a:xfrm flipH="1">
                <a:off x="6804" y="5508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61" name="AutoShape 2042"/>
              <p:cNvCxnSpPr>
                <a:cxnSpLocks noChangeShapeType="1"/>
              </p:cNvCxnSpPr>
              <p:nvPr/>
            </p:nvCxnSpPr>
            <p:spPr bwMode="auto">
              <a:xfrm flipH="1">
                <a:off x="6812" y="5523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62" name="AutoShape 2043"/>
              <p:cNvCxnSpPr>
                <a:cxnSpLocks noChangeShapeType="1"/>
              </p:cNvCxnSpPr>
              <p:nvPr/>
            </p:nvCxnSpPr>
            <p:spPr bwMode="auto">
              <a:xfrm flipH="1">
                <a:off x="6856" y="5567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301" name="Group 2045"/>
            <p:cNvGrpSpPr>
              <a:grpSpLocks/>
            </p:cNvGrpSpPr>
            <p:nvPr/>
          </p:nvGrpSpPr>
          <p:grpSpPr bwMode="auto">
            <a:xfrm>
              <a:off x="6730" y="2886"/>
              <a:ext cx="306" cy="314"/>
              <a:chOff x="5431" y="9901"/>
              <a:chExt cx="306" cy="314"/>
            </a:xfrm>
          </p:grpSpPr>
          <p:cxnSp>
            <p:nvCxnSpPr>
              <p:cNvPr id="1328" name="AutoShape 2046"/>
              <p:cNvCxnSpPr>
                <a:cxnSpLocks noChangeShapeType="1"/>
              </p:cNvCxnSpPr>
              <p:nvPr/>
            </p:nvCxnSpPr>
            <p:spPr bwMode="auto">
              <a:xfrm>
                <a:off x="5693" y="10103"/>
                <a:ext cx="44" cy="4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29" name="AutoShape 2047"/>
              <p:cNvCxnSpPr>
                <a:cxnSpLocks noChangeShapeType="1"/>
              </p:cNvCxnSpPr>
              <p:nvPr/>
            </p:nvCxnSpPr>
            <p:spPr bwMode="auto">
              <a:xfrm flipH="1">
                <a:off x="5683" y="9960"/>
                <a:ext cx="49" cy="4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0" name="AutoShape 2048"/>
              <p:cNvCxnSpPr>
                <a:cxnSpLocks noChangeShapeType="1"/>
              </p:cNvCxnSpPr>
              <p:nvPr/>
            </p:nvCxnSpPr>
            <p:spPr bwMode="auto">
              <a:xfrm>
                <a:off x="5468" y="10105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1" name="AutoShape 2049"/>
              <p:cNvCxnSpPr>
                <a:cxnSpLocks noChangeShapeType="1"/>
              </p:cNvCxnSpPr>
              <p:nvPr/>
            </p:nvCxnSpPr>
            <p:spPr bwMode="auto">
              <a:xfrm flipH="1">
                <a:off x="5440" y="9905"/>
                <a:ext cx="2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2" name="AutoShape 2050"/>
              <p:cNvCxnSpPr>
                <a:cxnSpLocks noChangeShapeType="1"/>
              </p:cNvCxnSpPr>
              <p:nvPr/>
            </p:nvCxnSpPr>
            <p:spPr bwMode="auto">
              <a:xfrm>
                <a:off x="5663" y="10107"/>
                <a:ext cx="69" cy="6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3" name="AutoShape 2051"/>
              <p:cNvCxnSpPr>
                <a:cxnSpLocks noChangeShapeType="1"/>
              </p:cNvCxnSpPr>
              <p:nvPr/>
            </p:nvCxnSpPr>
            <p:spPr bwMode="auto">
              <a:xfrm>
                <a:off x="5634" y="10117"/>
                <a:ext cx="88" cy="8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4" name="AutoShape 2052"/>
              <p:cNvCxnSpPr>
                <a:cxnSpLocks noChangeShapeType="1"/>
              </p:cNvCxnSpPr>
              <p:nvPr/>
            </p:nvCxnSpPr>
            <p:spPr bwMode="auto">
              <a:xfrm>
                <a:off x="5500" y="1010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5" name="AutoShape 2053"/>
              <p:cNvCxnSpPr>
                <a:cxnSpLocks noChangeShapeType="1"/>
              </p:cNvCxnSpPr>
              <p:nvPr/>
            </p:nvCxnSpPr>
            <p:spPr bwMode="auto">
              <a:xfrm>
                <a:off x="5436" y="10110"/>
                <a:ext cx="99" cy="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6" name="AutoShape 2054"/>
              <p:cNvCxnSpPr>
                <a:cxnSpLocks noChangeShapeType="1"/>
              </p:cNvCxnSpPr>
              <p:nvPr/>
            </p:nvCxnSpPr>
            <p:spPr bwMode="auto">
              <a:xfrm flipH="1">
                <a:off x="5669" y="9930"/>
                <a:ext cx="63" cy="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7" name="AutoShape 2055"/>
              <p:cNvCxnSpPr>
                <a:cxnSpLocks noChangeShapeType="1"/>
              </p:cNvCxnSpPr>
              <p:nvPr/>
            </p:nvCxnSpPr>
            <p:spPr bwMode="auto">
              <a:xfrm flipH="1">
                <a:off x="5634" y="9911"/>
                <a:ext cx="83" cy="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8" name="AutoShape 2056"/>
              <p:cNvCxnSpPr>
                <a:cxnSpLocks noChangeShapeType="1"/>
              </p:cNvCxnSpPr>
              <p:nvPr/>
            </p:nvCxnSpPr>
            <p:spPr bwMode="auto">
              <a:xfrm flipH="1">
                <a:off x="5589" y="9901"/>
                <a:ext cx="104" cy="10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39" name="AutoShape 2057"/>
              <p:cNvCxnSpPr>
                <a:cxnSpLocks noChangeShapeType="1"/>
              </p:cNvCxnSpPr>
              <p:nvPr/>
            </p:nvCxnSpPr>
            <p:spPr bwMode="auto">
              <a:xfrm flipH="1">
                <a:off x="5558" y="9901"/>
                <a:ext cx="99" cy="99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0" name="AutoShape 2058"/>
              <p:cNvCxnSpPr>
                <a:cxnSpLocks noChangeShapeType="1"/>
              </p:cNvCxnSpPr>
              <p:nvPr/>
            </p:nvCxnSpPr>
            <p:spPr bwMode="auto">
              <a:xfrm flipH="1">
                <a:off x="5531" y="9906"/>
                <a:ext cx="87" cy="8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1" name="AutoShape 2059"/>
              <p:cNvCxnSpPr>
                <a:cxnSpLocks noChangeShapeType="1"/>
              </p:cNvCxnSpPr>
              <p:nvPr/>
            </p:nvCxnSpPr>
            <p:spPr bwMode="auto">
              <a:xfrm flipH="1">
                <a:off x="5478" y="9902"/>
                <a:ext cx="107" cy="1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2" name="AutoShape 2060"/>
              <p:cNvCxnSpPr>
                <a:cxnSpLocks noChangeShapeType="1"/>
              </p:cNvCxnSpPr>
              <p:nvPr/>
            </p:nvCxnSpPr>
            <p:spPr bwMode="auto">
              <a:xfrm flipH="1">
                <a:off x="5440" y="9902"/>
                <a:ext cx="107" cy="10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3" name="AutoShape 2061"/>
              <p:cNvCxnSpPr>
                <a:cxnSpLocks noChangeShapeType="1"/>
              </p:cNvCxnSpPr>
              <p:nvPr/>
            </p:nvCxnSpPr>
            <p:spPr bwMode="auto">
              <a:xfrm flipH="1">
                <a:off x="5445" y="9902"/>
                <a:ext cx="68" cy="68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4" name="AutoShape 2062"/>
              <p:cNvCxnSpPr>
                <a:cxnSpLocks noChangeShapeType="1"/>
              </p:cNvCxnSpPr>
              <p:nvPr/>
            </p:nvCxnSpPr>
            <p:spPr bwMode="auto">
              <a:xfrm flipH="1">
                <a:off x="5446" y="9902"/>
                <a:ext cx="33" cy="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5" name="AutoShape 2063"/>
              <p:cNvCxnSpPr>
                <a:cxnSpLocks noChangeShapeType="1"/>
              </p:cNvCxnSpPr>
              <p:nvPr/>
            </p:nvCxnSpPr>
            <p:spPr bwMode="auto">
              <a:xfrm>
                <a:off x="5608" y="10132"/>
                <a:ext cx="74" cy="7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6" name="AutoShape 2064"/>
              <p:cNvCxnSpPr>
                <a:cxnSpLocks noChangeShapeType="1"/>
              </p:cNvCxnSpPr>
              <p:nvPr/>
            </p:nvCxnSpPr>
            <p:spPr bwMode="auto">
              <a:xfrm>
                <a:off x="5569" y="10132"/>
                <a:ext cx="84" cy="8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47" name="AutoShape 2065"/>
              <p:cNvCxnSpPr>
                <a:cxnSpLocks noChangeShapeType="1"/>
              </p:cNvCxnSpPr>
              <p:nvPr/>
            </p:nvCxnSpPr>
            <p:spPr bwMode="auto">
              <a:xfrm>
                <a:off x="5439" y="10149"/>
                <a:ext cx="60" cy="6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48" name="Oval 2066"/>
              <p:cNvSpPr>
                <a:spLocks noChangeArrowheads="1"/>
              </p:cNvSpPr>
              <p:nvPr/>
            </p:nvSpPr>
            <p:spPr bwMode="auto">
              <a:xfrm>
                <a:off x="5508" y="9984"/>
                <a:ext cx="152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49" name="AutoShape 2067"/>
              <p:cNvCxnSpPr>
                <a:cxnSpLocks noChangeShapeType="1"/>
              </p:cNvCxnSpPr>
              <p:nvPr/>
            </p:nvCxnSpPr>
            <p:spPr bwMode="auto">
              <a:xfrm>
                <a:off x="5440" y="10009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50" name="AutoShape 2068"/>
              <p:cNvCxnSpPr>
                <a:cxnSpLocks noChangeShapeType="1"/>
              </p:cNvCxnSpPr>
              <p:nvPr/>
            </p:nvCxnSpPr>
            <p:spPr bwMode="auto">
              <a:xfrm>
                <a:off x="5639" y="10010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51" name="AutoShape 2069"/>
              <p:cNvCxnSpPr>
                <a:cxnSpLocks noChangeShapeType="1"/>
              </p:cNvCxnSpPr>
              <p:nvPr/>
            </p:nvCxnSpPr>
            <p:spPr bwMode="auto">
              <a:xfrm>
                <a:off x="5431" y="10100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52" name="AutoShape 2070"/>
              <p:cNvCxnSpPr>
                <a:cxnSpLocks noChangeShapeType="1"/>
              </p:cNvCxnSpPr>
              <p:nvPr/>
            </p:nvCxnSpPr>
            <p:spPr bwMode="auto">
              <a:xfrm>
                <a:off x="5638" y="10102"/>
                <a:ext cx="94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53" name="AutoShape 2071"/>
              <p:cNvCxnSpPr>
                <a:cxnSpLocks noChangeShapeType="1"/>
              </p:cNvCxnSpPr>
              <p:nvPr/>
            </p:nvCxnSpPr>
            <p:spPr bwMode="auto">
              <a:xfrm>
                <a:off x="5440" y="10058"/>
                <a:ext cx="287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  <p:cxnSp>
            <p:nvCxnSpPr>
              <p:cNvPr id="1354" name="AutoShape 2072"/>
              <p:cNvCxnSpPr>
                <a:cxnSpLocks noChangeShapeType="1"/>
              </p:cNvCxnSpPr>
              <p:nvPr/>
            </p:nvCxnSpPr>
            <p:spPr bwMode="auto">
              <a:xfrm flipH="1">
                <a:off x="5585" y="10008"/>
                <a:ext cx="0" cy="10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</p:cxnSp>
        </p:grpSp>
        <p:cxnSp>
          <p:nvCxnSpPr>
            <p:cNvPr id="1302" name="AutoShape 2073"/>
            <p:cNvCxnSpPr>
              <a:cxnSpLocks noChangeShapeType="1"/>
            </p:cNvCxnSpPr>
            <p:nvPr/>
          </p:nvCxnSpPr>
          <p:spPr bwMode="auto">
            <a:xfrm>
              <a:off x="3092" y="2580"/>
              <a:ext cx="496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1303" name="Arc 2074"/>
            <p:cNvSpPr>
              <a:spLocks/>
            </p:cNvSpPr>
            <p:nvPr/>
          </p:nvSpPr>
          <p:spPr bwMode="auto">
            <a:xfrm rot="-5400000" flipH="1" flipV="1">
              <a:off x="6382" y="3578"/>
              <a:ext cx="407" cy="407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75 w 21600"/>
                <a:gd name="T1" fmla="*/ 0 h 21589"/>
                <a:gd name="T2" fmla="*/ 21600 w 21600"/>
                <a:gd name="T3" fmla="*/ 21589 h 21589"/>
                <a:gd name="T4" fmla="*/ 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</a:path>
                <a:path w="21600" h="21589" stroke="0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4" name="Arc 2075"/>
            <p:cNvSpPr>
              <a:spLocks/>
            </p:cNvSpPr>
            <p:nvPr/>
          </p:nvSpPr>
          <p:spPr bwMode="auto">
            <a:xfrm rot="5400000" flipV="1">
              <a:off x="4972" y="3540"/>
              <a:ext cx="314" cy="310"/>
            </a:xfrm>
            <a:custGeom>
              <a:avLst/>
              <a:gdLst>
                <a:gd name="G0" fmla="+- 376 0 0"/>
                <a:gd name="G1" fmla="+- 21600 0 0"/>
                <a:gd name="G2" fmla="+- 21600 0 0"/>
                <a:gd name="T0" fmla="*/ 0 w 21976"/>
                <a:gd name="T1" fmla="*/ 3 h 21600"/>
                <a:gd name="T2" fmla="*/ 21976 w 21976"/>
                <a:gd name="T3" fmla="*/ 21600 h 21600"/>
                <a:gd name="T4" fmla="*/ 376 w 219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76" h="21600" fill="none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</a:path>
                <a:path w="21976" h="21600" stroke="0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  <a:lnTo>
                    <a:pt x="376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5" name="Arc 2076"/>
            <p:cNvSpPr>
              <a:spLocks/>
            </p:cNvSpPr>
            <p:nvPr/>
          </p:nvSpPr>
          <p:spPr bwMode="auto">
            <a:xfrm rot="5400000" flipV="1">
              <a:off x="4487" y="3701"/>
              <a:ext cx="643" cy="635"/>
            </a:xfrm>
            <a:custGeom>
              <a:avLst/>
              <a:gdLst>
                <a:gd name="G0" fmla="+- 376 0 0"/>
                <a:gd name="G1" fmla="+- 21600 0 0"/>
                <a:gd name="G2" fmla="+- 21600 0 0"/>
                <a:gd name="T0" fmla="*/ 0 w 21976"/>
                <a:gd name="T1" fmla="*/ 3 h 21600"/>
                <a:gd name="T2" fmla="*/ 21976 w 21976"/>
                <a:gd name="T3" fmla="*/ 21600 h 21600"/>
                <a:gd name="T4" fmla="*/ 376 w 219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76" h="21600" fill="none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</a:path>
                <a:path w="21976" h="21600" stroke="0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  <a:lnTo>
                    <a:pt x="376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6" name="Arc 2077"/>
            <p:cNvSpPr>
              <a:spLocks/>
            </p:cNvSpPr>
            <p:nvPr/>
          </p:nvSpPr>
          <p:spPr bwMode="auto">
            <a:xfrm rot="-5400000" flipH="1" flipV="1">
              <a:off x="6345" y="3539"/>
              <a:ext cx="314" cy="310"/>
            </a:xfrm>
            <a:custGeom>
              <a:avLst/>
              <a:gdLst>
                <a:gd name="G0" fmla="+- 376 0 0"/>
                <a:gd name="G1" fmla="+- 21600 0 0"/>
                <a:gd name="G2" fmla="+- 21600 0 0"/>
                <a:gd name="T0" fmla="*/ 0 w 21976"/>
                <a:gd name="T1" fmla="*/ 3 h 21600"/>
                <a:gd name="T2" fmla="*/ 21976 w 21976"/>
                <a:gd name="T3" fmla="*/ 21600 h 21600"/>
                <a:gd name="T4" fmla="*/ 376 w 219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76" h="21600" fill="none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</a:path>
                <a:path w="21976" h="21600" stroke="0" extrusionOk="0">
                  <a:moveTo>
                    <a:pt x="0" y="3"/>
                  </a:moveTo>
                  <a:cubicBezTo>
                    <a:pt x="125" y="1"/>
                    <a:pt x="250" y="-1"/>
                    <a:pt x="376" y="0"/>
                  </a:cubicBezTo>
                  <a:cubicBezTo>
                    <a:pt x="12305" y="0"/>
                    <a:pt x="21976" y="9670"/>
                    <a:pt x="21976" y="21600"/>
                  </a:cubicBezTo>
                  <a:lnTo>
                    <a:pt x="376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307" name="AutoShape 2078"/>
            <p:cNvCxnSpPr>
              <a:cxnSpLocks noChangeShapeType="1"/>
            </p:cNvCxnSpPr>
            <p:nvPr/>
          </p:nvCxnSpPr>
          <p:spPr bwMode="auto">
            <a:xfrm>
              <a:off x="5279" y="3852"/>
              <a:ext cx="108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08" name="Arc 2079"/>
            <p:cNvSpPr>
              <a:spLocks/>
            </p:cNvSpPr>
            <p:nvPr/>
          </p:nvSpPr>
          <p:spPr bwMode="auto">
            <a:xfrm rot="-5400000" flipH="1" flipV="1">
              <a:off x="6510" y="3704"/>
              <a:ext cx="632" cy="6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78 w 21597"/>
                <a:gd name="T1" fmla="*/ 0 h 21600"/>
                <a:gd name="T2" fmla="*/ 21597 w 21597"/>
                <a:gd name="T3" fmla="*/ 21262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77" y="0"/>
                  </a:moveTo>
                  <a:cubicBezTo>
                    <a:pt x="11845" y="42"/>
                    <a:pt x="21413" y="9496"/>
                    <a:pt x="21597" y="21261"/>
                  </a:cubicBezTo>
                </a:path>
                <a:path w="21597" h="21600" stroke="0" extrusionOk="0">
                  <a:moveTo>
                    <a:pt x="77" y="0"/>
                  </a:moveTo>
                  <a:cubicBezTo>
                    <a:pt x="11845" y="42"/>
                    <a:pt x="21413" y="9496"/>
                    <a:pt x="21597" y="212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309" name="AutoShape 2080"/>
            <p:cNvCxnSpPr>
              <a:cxnSpLocks noChangeShapeType="1"/>
            </p:cNvCxnSpPr>
            <p:nvPr/>
          </p:nvCxnSpPr>
          <p:spPr bwMode="auto">
            <a:xfrm>
              <a:off x="5121" y="4337"/>
              <a:ext cx="140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310" name="Group 2081"/>
            <p:cNvGrpSpPr>
              <a:grpSpLocks/>
            </p:cNvGrpSpPr>
            <p:nvPr/>
          </p:nvGrpSpPr>
          <p:grpSpPr bwMode="auto">
            <a:xfrm>
              <a:off x="5731" y="4063"/>
              <a:ext cx="218" cy="218"/>
              <a:chOff x="6757" y="5465"/>
              <a:chExt cx="211" cy="211"/>
            </a:xfrm>
          </p:grpSpPr>
          <p:sp>
            <p:nvSpPr>
              <p:cNvPr id="1320" name="Oval 2082"/>
              <p:cNvSpPr>
                <a:spLocks noChangeArrowheads="1"/>
              </p:cNvSpPr>
              <p:nvPr/>
            </p:nvSpPr>
            <p:spPr bwMode="auto">
              <a:xfrm>
                <a:off x="6791" y="5502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21" name="AutoShape 2083"/>
              <p:cNvCxnSpPr>
                <a:cxnSpLocks noChangeShapeType="1"/>
              </p:cNvCxnSpPr>
              <p:nvPr/>
            </p:nvCxnSpPr>
            <p:spPr bwMode="auto">
              <a:xfrm flipH="1">
                <a:off x="6834" y="5538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322" name="Arc 2084"/>
              <p:cNvSpPr>
                <a:spLocks/>
              </p:cNvSpPr>
              <p:nvPr/>
            </p:nvSpPr>
            <p:spPr bwMode="auto">
              <a:xfrm flipH="1">
                <a:off x="6812" y="5521"/>
                <a:ext cx="108" cy="1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796 w 43200"/>
                  <a:gd name="T1" fmla="*/ 42862 h 42862"/>
                  <a:gd name="T2" fmla="*/ 43200 w 43200"/>
                  <a:gd name="T3" fmla="*/ 21600 h 42862"/>
                  <a:gd name="T4" fmla="*/ 21600 w 43200"/>
                  <a:gd name="T5" fmla="*/ 21600 h 42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862" fill="none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2862" stroke="0" extrusionOk="0">
                    <a:moveTo>
                      <a:pt x="17795" y="42862"/>
                    </a:moveTo>
                    <a:cubicBezTo>
                      <a:pt x="7497" y="41019"/>
                      <a:pt x="0" y="3206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1323" name="AutoShape 2085"/>
              <p:cNvCxnSpPr>
                <a:cxnSpLocks noChangeShapeType="1"/>
              </p:cNvCxnSpPr>
              <p:nvPr/>
            </p:nvCxnSpPr>
            <p:spPr bwMode="auto">
              <a:xfrm>
                <a:off x="6757" y="5576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24" name="AutoShape 2086"/>
              <p:cNvCxnSpPr>
                <a:cxnSpLocks noChangeShapeType="1"/>
              </p:cNvCxnSpPr>
              <p:nvPr/>
            </p:nvCxnSpPr>
            <p:spPr bwMode="auto">
              <a:xfrm rot="5400000">
                <a:off x="6766" y="5571"/>
                <a:ext cx="211" cy="0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</p:cxnSp>
          <p:cxnSp>
            <p:nvCxnSpPr>
              <p:cNvPr id="1325" name="AutoShape 2087"/>
              <p:cNvCxnSpPr>
                <a:cxnSpLocks noChangeShapeType="1"/>
              </p:cNvCxnSpPr>
              <p:nvPr/>
            </p:nvCxnSpPr>
            <p:spPr bwMode="auto">
              <a:xfrm flipH="1">
                <a:off x="6804" y="5508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26" name="AutoShape 2088"/>
              <p:cNvCxnSpPr>
                <a:cxnSpLocks noChangeShapeType="1"/>
              </p:cNvCxnSpPr>
              <p:nvPr/>
            </p:nvCxnSpPr>
            <p:spPr bwMode="auto">
              <a:xfrm flipH="1">
                <a:off x="6812" y="5523"/>
                <a:ext cx="96" cy="96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27" name="AutoShape 2089"/>
              <p:cNvCxnSpPr>
                <a:cxnSpLocks noChangeShapeType="1"/>
              </p:cNvCxnSpPr>
              <p:nvPr/>
            </p:nvCxnSpPr>
            <p:spPr bwMode="auto">
              <a:xfrm flipH="1">
                <a:off x="6856" y="5567"/>
                <a:ext cx="82" cy="82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311" name="Arc 2090"/>
            <p:cNvSpPr>
              <a:spLocks/>
            </p:cNvSpPr>
            <p:nvPr/>
          </p:nvSpPr>
          <p:spPr bwMode="auto">
            <a:xfrm rot="5400000" flipV="1">
              <a:off x="4834" y="3577"/>
              <a:ext cx="407" cy="407"/>
            </a:xfrm>
            <a:custGeom>
              <a:avLst/>
              <a:gdLst>
                <a:gd name="G0" fmla="+- 0 0 0"/>
                <a:gd name="G1" fmla="+- 21589 0 0"/>
                <a:gd name="G2" fmla="+- 21600 0 0"/>
                <a:gd name="T0" fmla="*/ 675 w 21600"/>
                <a:gd name="T1" fmla="*/ 0 h 21589"/>
                <a:gd name="T2" fmla="*/ 21600 w 21600"/>
                <a:gd name="T3" fmla="*/ 21589 h 21589"/>
                <a:gd name="T4" fmla="*/ 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</a:path>
                <a:path w="21600" h="21589" stroke="0" extrusionOk="0">
                  <a:moveTo>
                    <a:pt x="675" y="-1"/>
                  </a:moveTo>
                  <a:cubicBezTo>
                    <a:pt x="12335" y="364"/>
                    <a:pt x="21600" y="9922"/>
                    <a:pt x="21600" y="21589"/>
                  </a:cubicBezTo>
                  <a:lnTo>
                    <a:pt x="0" y="2158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1312" name="AutoShape 2091"/>
            <p:cNvCxnSpPr>
              <a:cxnSpLocks noChangeShapeType="1"/>
            </p:cNvCxnSpPr>
            <p:nvPr/>
          </p:nvCxnSpPr>
          <p:spPr bwMode="auto">
            <a:xfrm>
              <a:off x="5242" y="3991"/>
              <a:ext cx="117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13" name="AutoShape 2092"/>
            <p:cNvCxnSpPr>
              <a:cxnSpLocks noChangeShapeType="1"/>
            </p:cNvCxnSpPr>
            <p:nvPr/>
          </p:nvCxnSpPr>
          <p:spPr bwMode="auto">
            <a:xfrm flipV="1">
              <a:off x="4974" y="2991"/>
              <a:ext cx="0" cy="54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4" name="AutoShape 2093"/>
            <p:cNvCxnSpPr>
              <a:cxnSpLocks noChangeShapeType="1"/>
            </p:cNvCxnSpPr>
            <p:nvPr/>
          </p:nvCxnSpPr>
          <p:spPr bwMode="auto">
            <a:xfrm flipV="1">
              <a:off x="6658" y="3383"/>
              <a:ext cx="0" cy="1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5" name="AutoShape 2094"/>
            <p:cNvCxnSpPr>
              <a:cxnSpLocks noChangeShapeType="1"/>
            </p:cNvCxnSpPr>
            <p:nvPr/>
          </p:nvCxnSpPr>
          <p:spPr bwMode="auto">
            <a:xfrm flipV="1">
              <a:off x="7144" y="3491"/>
              <a:ext cx="0" cy="2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6" name="AutoShape 2095"/>
            <p:cNvCxnSpPr>
              <a:cxnSpLocks noChangeShapeType="1"/>
            </p:cNvCxnSpPr>
            <p:nvPr/>
          </p:nvCxnSpPr>
          <p:spPr bwMode="auto">
            <a:xfrm flipV="1">
              <a:off x="4488" y="3475"/>
              <a:ext cx="0" cy="22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17" name="AutoShape 2096"/>
            <p:cNvCxnSpPr>
              <a:cxnSpLocks noChangeShapeType="1"/>
            </p:cNvCxnSpPr>
            <p:nvPr/>
          </p:nvCxnSpPr>
          <p:spPr bwMode="auto">
            <a:xfrm>
              <a:off x="7957" y="794"/>
              <a:ext cx="0" cy="17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sp>
          <p:nvSpPr>
            <p:cNvPr id="1318" name="Text Box 2097"/>
            <p:cNvSpPr txBox="1">
              <a:spLocks noChangeArrowheads="1"/>
            </p:cNvSpPr>
            <p:nvPr/>
          </p:nvSpPr>
          <p:spPr bwMode="auto">
            <a:xfrm>
              <a:off x="7717" y="860"/>
              <a:ext cx="4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9" name="Text Box 1824"/>
            <p:cNvSpPr txBox="1">
              <a:spLocks noChangeArrowheads="1"/>
            </p:cNvSpPr>
            <p:nvPr/>
          </p:nvSpPr>
          <p:spPr bwMode="auto">
            <a:xfrm>
              <a:off x="6122" y="1127"/>
              <a:ext cx="40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z</a:t>
              </a:r>
              <a:r>
                <a:rPr kumimoji="0" lang="pl-PL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3335</Words>
  <Application>Microsoft Office PowerPoint</Application>
  <PresentationFormat>Pokaz na ekranie (4:3)</PresentationFormat>
  <Paragraphs>642</Paragraphs>
  <Slides>56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4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56</vt:i4>
      </vt:variant>
    </vt:vector>
  </HeadingPairs>
  <TitlesOfParts>
    <vt:vector size="62" baseType="lpstr">
      <vt:lpstr>Motyw pakietu Office</vt:lpstr>
      <vt:lpstr>2_Projekt niestandardowy</vt:lpstr>
      <vt:lpstr>1_Projekt niestandardowy</vt:lpstr>
      <vt:lpstr>Projekt niestandardowy</vt:lpstr>
      <vt:lpstr>Dokument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</vt:vector>
  </TitlesOfParts>
  <Company>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Szopa</dc:creator>
  <cp:lastModifiedBy>Tadeusz</cp:lastModifiedBy>
  <cp:revision>375</cp:revision>
  <dcterms:created xsi:type="dcterms:W3CDTF">2008-11-04T09:52:41Z</dcterms:created>
  <dcterms:modified xsi:type="dcterms:W3CDTF">2018-10-01T09:57:01Z</dcterms:modified>
</cp:coreProperties>
</file>